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4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</p:sldMasterIdLst>
  <p:notesMasterIdLst>
    <p:notesMasterId r:id="rId6"/>
  </p:notesMasterIdLst>
  <p:sldIdLst>
    <p:sldId id="336" r:id="rId5"/>
    <p:sldId id="346" r:id="rId7"/>
    <p:sldId id="348" r:id="rId8"/>
    <p:sldId id="351" r:id="rId9"/>
    <p:sldId id="259" r:id="rId10"/>
    <p:sldId id="352" r:id="rId11"/>
    <p:sldId id="350" r:id="rId12"/>
    <p:sldId id="354" r:id="rId13"/>
    <p:sldId id="353" r:id="rId14"/>
    <p:sldId id="25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920" autoAdjust="0"/>
  </p:normalViewPr>
  <p:slideViewPr>
    <p:cSldViewPr snapToGrid="0">
      <p:cViewPr varScale="1">
        <p:scale>
          <a:sx n="79" d="100"/>
          <a:sy n="79" d="100"/>
        </p:scale>
        <p:origin x="2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24BF5-38E2-4E66-B1A1-D5C3197BDFB6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FDE21-AAC4-45A0-98C0-B9EF4E5ACE1F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21E964-220D-477E-B8E3-63BC82D2A2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21E964-220D-477E-B8E3-63BC82D2A2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21E964-220D-477E-B8E3-63BC82D2A2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IN" dirty="0"/>
              <a:t>Eligible:</a:t>
            </a:r>
            <a:endParaRPr lang="en-IN" dirty="0"/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IN" dirty="0"/>
              <a:t>Voting for members to join SPDGH</a:t>
            </a:r>
            <a:endParaRPr lang="en-IN" dirty="0"/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IN" dirty="0"/>
              <a:t>Eligile to take up office as President or any other position (Secretary, Treasurer, etc...) based on voting by GB Members and EC Members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21E964-220D-477E-B8E3-63BC82D2A2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To put this into perspective and open the discussion…….Lets view a few Pros and Cons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21E964-220D-477E-B8E3-63BC82D2A2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Land Holding@270.5 acres (pending confirmation)</a:t>
            </a:r>
            <a:r>
              <a:rPr lang="en-I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Government approved.</a:t>
            </a:r>
            <a:endParaRPr lang="en-IN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IN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Each area is categories into plots: </a:t>
            </a:r>
            <a:endParaRPr lang="en-IN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en-IN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For example: </a:t>
            </a:r>
            <a:endParaRPr lang="en-IN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Church Plot 1: 2 acres</a:t>
            </a:r>
            <a:endParaRPr lang="en-IN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JH Plot 2: 3 acres</a:t>
            </a:r>
            <a:endParaRPr lang="en-IN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Ahava Plot 3: 1 acres</a:t>
            </a:r>
            <a:endParaRPr lang="en-IN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IN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So, we need to find out Plot number for SMH and then check if its within the list of the 270.5 acres</a:t>
            </a:r>
            <a:endParaRPr lang="en-IN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endParaRPr lang="en-IN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Financial standing improved (overall accumulated deficit has decreased by approx. 50% - pending confirmation)</a:t>
            </a:r>
            <a:r>
              <a:rPr lang="en-I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</a:t>
            </a:r>
            <a:r>
              <a:rPr lang="en-IN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For example: 12 Cr now 6 Cr</a:t>
            </a:r>
            <a:endParaRPr lang="en-IN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Performance Appraisals introduced for Cottage parents</a:t>
            </a:r>
            <a:r>
              <a:rPr lang="en-I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r>
              <a:rPr lang="en-IN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However, it needs to be executed alittle more better. Currently, its just one persons prespective and then graded by Pauline....So, it can be open to abuse and favioritism.</a:t>
            </a:r>
            <a:endParaRPr lang="en-IN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Fixtures and Fittings for security and safety - Donations from OGBs and well-wishers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6905" lvl="1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CCTV cameras installation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6905" lvl="1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Electrical and wiring works underway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lvl="1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Call for BOM Nominations - Hope to recruit good candidates</a:t>
            </a:r>
            <a:r>
              <a:rPr lang="en-I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en-IN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Encourage more from SPDGH to apply. Theres currently a Max of 6 Open postions.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Arial" panose="020B0604020202020204" pitchFamily="34" charset="0"/>
              <a:buNone/>
            </a:pPr>
            <a:endParaRPr lang="en-IN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I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John asked the question about the -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Transfer of Sponsorship Management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from under DGHUK to DGH-BOM directly</a:t>
            </a:r>
            <a:r>
              <a:rPr lang="en-IN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Is this a Pro or Con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(debatable)</a:t>
            </a:r>
            <a:r>
              <a:rPr lang="en-IN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?</a:t>
            </a:r>
            <a:endParaRPr lang="en-IN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21E964-220D-477E-B8E3-63BC82D2A2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755" marR="0" lvl="0" indent="-144145" algn="l" defTabSz="4127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Ideas for Fund Raising Campaigns</a:t>
            </a: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71755" marR="0" lvl="0" indent="-144145" algn="l" defTabSz="41275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71755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Steps we have taken to encourage collaboration amongst OGB groups &amp; the BOM</a:t>
            </a: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528955" lvl="1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Proposal to do up all the closed cottages - </a:t>
            </a:r>
            <a:r>
              <a:rPr lang="en-US" sz="2000" b="1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BOMs Response:</a:t>
            </a:r>
            <a:endParaRPr lang="en-US" sz="2000" b="1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986155" lvl="2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Not a registered organization, </a:t>
            </a: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986155" lvl="2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Choose one building – Chose Holiday Home (no written approval)</a:t>
            </a: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986155" lvl="2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Chose Willingdon (no written approval); </a:t>
            </a: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986155" lvl="2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Sent proposal to renovate SMH – Not an in fractural priority</a:t>
            </a: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986155" lvl="2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Called for an Open discussion during the 125</a:t>
            </a:r>
            <a:r>
              <a:rPr lang="en-US" sz="2000" kern="1200" baseline="30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th</a:t>
            </a: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B’day</a:t>
            </a: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Celebration – Declined by Chair</a:t>
            </a: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71755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71755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Call for Nominations to the BOM and active participation towards SPDGH (book keeping, </a:t>
            </a:r>
            <a:r>
              <a:rPr lang="en-US" sz="2000" kern="12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fbk</a:t>
            </a:r>
            <a:r>
              <a:rPr lang="en-US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interactivity, getting more supporters)</a:t>
            </a:r>
            <a:endParaRPr lang="en-US" sz="2000" kern="12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21E964-220D-477E-B8E3-63BC82D2A2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287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IN" altLang="en-US">
                <a:sym typeface="+mn-ea"/>
              </a:rPr>
              <a:t>C/B from 2025: </a:t>
            </a:r>
            <a:r>
              <a:rPr lang="en-IN" altLang="en-US" b="1">
                <a:sym typeface="+mn-ea"/>
              </a:rPr>
              <a:t>1,60,253.89/- </a:t>
            </a:r>
            <a:endParaRPr lang="en-IN" altLang="en-US" b="1"/>
          </a:p>
          <a:p>
            <a:pPr marL="10287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IN" altLang="en-US">
                <a:sym typeface="+mn-ea"/>
              </a:rPr>
              <a:t>Income in 2026: </a:t>
            </a:r>
            <a:r>
              <a:rPr lang="en-IN" altLang="en-US" b="1">
                <a:sym typeface="+mn-ea"/>
              </a:rPr>
              <a:t>1,82,461.01/-</a:t>
            </a:r>
            <a:endParaRPr lang="en-IN" altLang="en-US" b="1">
              <a:sym typeface="+mn-ea"/>
            </a:endParaRPr>
          </a:p>
          <a:p>
            <a:pPr marL="102870" indent="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IN" dirty="0"/>
              <a:t>Brought the Bal to:</a:t>
            </a:r>
            <a:r>
              <a:rPr lang="en-IN" b="1" dirty="0"/>
              <a:t> 3,42,714.90/-</a:t>
            </a:r>
            <a:endParaRPr lang="en-IN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21E964-220D-477E-B8E3-63BC82D2A2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721E964-220D-477E-B8E3-63BC82D2A2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8B5DD4A-F73A-45A0-A3DD-268BE102766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54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65"/>
            </a:lvl1pPr>
            <a:lvl2pPr marL="412750" indent="0" algn="ctr">
              <a:buNone/>
              <a:defRPr sz="1805"/>
            </a:lvl2pPr>
            <a:lvl3pPr marL="825500" indent="0" algn="ctr">
              <a:buNone/>
              <a:defRPr sz="1625"/>
            </a:lvl3pPr>
            <a:lvl4pPr marL="1238250" indent="0" algn="ctr">
              <a:buNone/>
              <a:defRPr sz="1445"/>
            </a:lvl4pPr>
            <a:lvl5pPr marL="1651000" indent="0" algn="ctr">
              <a:buNone/>
              <a:defRPr sz="1445"/>
            </a:lvl5pPr>
            <a:lvl6pPr marL="2063750" indent="0" algn="ctr">
              <a:buNone/>
              <a:defRPr sz="1445"/>
            </a:lvl6pPr>
            <a:lvl7pPr marL="2476500" indent="0" algn="ctr">
              <a:buNone/>
              <a:defRPr sz="1445"/>
            </a:lvl7pPr>
            <a:lvl8pPr marL="2889250" indent="0" algn="ctr">
              <a:buNone/>
              <a:defRPr sz="1445"/>
            </a:lvl8pPr>
            <a:lvl9pPr marL="3302000" indent="0" algn="ctr">
              <a:buNone/>
              <a:defRPr sz="144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54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5">
                <a:solidFill>
                  <a:schemeClr val="tx1">
                    <a:tint val="75000"/>
                  </a:schemeClr>
                </a:solidFill>
              </a:defRPr>
            </a:lvl1pPr>
            <a:lvl2pPr marL="412750" indent="0">
              <a:buNone/>
              <a:defRPr sz="1805">
                <a:solidFill>
                  <a:schemeClr val="tx1">
                    <a:tint val="75000"/>
                  </a:schemeClr>
                </a:solidFill>
              </a:defRPr>
            </a:lvl2pPr>
            <a:lvl3pPr marL="825500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3pPr>
            <a:lvl4pPr marL="123825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4pPr>
            <a:lvl5pPr marL="165100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5pPr>
            <a:lvl6pPr marL="206375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6pPr>
            <a:lvl7pPr marL="247650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7pPr>
            <a:lvl8pPr marL="288925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8pPr>
            <a:lvl9pPr marL="330200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5" b="1"/>
            </a:lvl1pPr>
            <a:lvl2pPr marL="412750" indent="0">
              <a:buNone/>
              <a:defRPr sz="1805" b="1"/>
            </a:lvl2pPr>
            <a:lvl3pPr marL="825500" indent="0">
              <a:buNone/>
              <a:defRPr sz="1625" b="1"/>
            </a:lvl3pPr>
            <a:lvl4pPr marL="1238250" indent="0">
              <a:buNone/>
              <a:defRPr sz="1445" b="1"/>
            </a:lvl4pPr>
            <a:lvl5pPr marL="1651000" indent="0">
              <a:buNone/>
              <a:defRPr sz="1445" b="1"/>
            </a:lvl5pPr>
            <a:lvl6pPr marL="2063750" indent="0">
              <a:buNone/>
              <a:defRPr sz="1445" b="1"/>
            </a:lvl6pPr>
            <a:lvl7pPr marL="2476500" indent="0">
              <a:buNone/>
              <a:defRPr sz="1445" b="1"/>
            </a:lvl7pPr>
            <a:lvl8pPr marL="2889250" indent="0">
              <a:buNone/>
              <a:defRPr sz="1445" b="1"/>
            </a:lvl8pPr>
            <a:lvl9pPr marL="3302000" indent="0">
              <a:buNone/>
              <a:defRPr sz="144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6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5" b="1"/>
            </a:lvl1pPr>
            <a:lvl2pPr marL="412750" indent="0">
              <a:buNone/>
              <a:defRPr sz="1805" b="1"/>
            </a:lvl2pPr>
            <a:lvl3pPr marL="825500" indent="0">
              <a:buNone/>
              <a:defRPr sz="1625" b="1"/>
            </a:lvl3pPr>
            <a:lvl4pPr marL="1238250" indent="0">
              <a:buNone/>
              <a:defRPr sz="1445" b="1"/>
            </a:lvl4pPr>
            <a:lvl5pPr marL="1651000" indent="0">
              <a:buNone/>
              <a:defRPr sz="1445" b="1"/>
            </a:lvl5pPr>
            <a:lvl6pPr marL="2063750" indent="0">
              <a:buNone/>
              <a:defRPr sz="1445" b="1"/>
            </a:lvl6pPr>
            <a:lvl7pPr marL="2476500" indent="0">
              <a:buNone/>
              <a:defRPr sz="1445" b="1"/>
            </a:lvl7pPr>
            <a:lvl8pPr marL="2889250" indent="0">
              <a:buNone/>
              <a:defRPr sz="1445" b="1"/>
            </a:lvl8pPr>
            <a:lvl9pPr marL="3302000" indent="0">
              <a:buNone/>
              <a:defRPr sz="144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90"/>
            </a:lvl1pPr>
            <a:lvl2pPr>
              <a:defRPr sz="2530"/>
            </a:lvl2pPr>
            <a:lvl3pPr>
              <a:defRPr sz="2165"/>
            </a:lvl3pPr>
            <a:lvl4pPr>
              <a:defRPr sz="1805"/>
            </a:lvl4pPr>
            <a:lvl5pPr>
              <a:defRPr sz="1805"/>
            </a:lvl5pPr>
            <a:lvl6pPr>
              <a:defRPr sz="1805"/>
            </a:lvl6pPr>
            <a:lvl7pPr>
              <a:defRPr sz="1805"/>
            </a:lvl7pPr>
            <a:lvl8pPr>
              <a:defRPr sz="1805"/>
            </a:lvl8pPr>
            <a:lvl9pPr>
              <a:defRPr sz="180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5"/>
            </a:lvl1pPr>
            <a:lvl2pPr marL="412750" indent="0">
              <a:buNone/>
              <a:defRPr sz="1265"/>
            </a:lvl2pPr>
            <a:lvl3pPr marL="825500" indent="0">
              <a:buNone/>
              <a:defRPr sz="1085"/>
            </a:lvl3pPr>
            <a:lvl4pPr marL="1238250" indent="0">
              <a:buNone/>
              <a:defRPr sz="905"/>
            </a:lvl4pPr>
            <a:lvl5pPr marL="1651000" indent="0">
              <a:buNone/>
              <a:defRPr sz="905"/>
            </a:lvl5pPr>
            <a:lvl6pPr marL="2063750" indent="0">
              <a:buNone/>
              <a:defRPr sz="905"/>
            </a:lvl6pPr>
            <a:lvl7pPr marL="2476500" indent="0">
              <a:buNone/>
              <a:defRPr sz="905"/>
            </a:lvl7pPr>
            <a:lvl8pPr marL="2889250" indent="0">
              <a:buNone/>
              <a:defRPr sz="905"/>
            </a:lvl8pPr>
            <a:lvl9pPr marL="3302000" indent="0">
              <a:buNone/>
              <a:defRPr sz="90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8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90"/>
            </a:lvl1pPr>
            <a:lvl2pPr marL="412750" indent="0">
              <a:buNone/>
              <a:defRPr sz="2530"/>
            </a:lvl2pPr>
            <a:lvl3pPr marL="825500" indent="0">
              <a:buNone/>
              <a:defRPr sz="2165"/>
            </a:lvl3pPr>
            <a:lvl4pPr marL="1238250" indent="0">
              <a:buNone/>
              <a:defRPr sz="1805"/>
            </a:lvl4pPr>
            <a:lvl5pPr marL="1651000" indent="0">
              <a:buNone/>
              <a:defRPr sz="1805"/>
            </a:lvl5pPr>
            <a:lvl6pPr marL="2063750" indent="0">
              <a:buNone/>
              <a:defRPr sz="1805"/>
            </a:lvl6pPr>
            <a:lvl7pPr marL="2476500" indent="0">
              <a:buNone/>
              <a:defRPr sz="1805"/>
            </a:lvl7pPr>
            <a:lvl8pPr marL="2889250" indent="0">
              <a:buNone/>
              <a:defRPr sz="1805"/>
            </a:lvl8pPr>
            <a:lvl9pPr marL="3302000" indent="0">
              <a:buNone/>
              <a:defRPr sz="18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5"/>
            </a:lvl1pPr>
            <a:lvl2pPr marL="412750" indent="0">
              <a:buNone/>
              <a:defRPr sz="1265"/>
            </a:lvl2pPr>
            <a:lvl3pPr marL="825500" indent="0">
              <a:buNone/>
              <a:defRPr sz="1085"/>
            </a:lvl3pPr>
            <a:lvl4pPr marL="1238250" indent="0">
              <a:buNone/>
              <a:defRPr sz="905"/>
            </a:lvl4pPr>
            <a:lvl5pPr marL="1651000" indent="0">
              <a:buNone/>
              <a:defRPr sz="905"/>
            </a:lvl5pPr>
            <a:lvl6pPr marL="2063750" indent="0">
              <a:buNone/>
              <a:defRPr sz="905"/>
            </a:lvl6pPr>
            <a:lvl7pPr marL="2476500" indent="0">
              <a:buNone/>
              <a:defRPr sz="905"/>
            </a:lvl7pPr>
            <a:lvl8pPr marL="2889250" indent="0">
              <a:buNone/>
              <a:defRPr sz="905"/>
            </a:lvl8pPr>
            <a:lvl9pPr marL="3302000" indent="0">
              <a:buNone/>
              <a:defRPr sz="90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</a:fld>
            <a:endParaRPr lang="en-US" dirty="0"/>
          </a:p>
        </p:txBody>
      </p:sp>
      <p:sp>
        <p:nvSpPr>
          <p:cNvPr id="7" name="Rectangle 1"/>
          <p:cNvSpPr/>
          <p:nvPr userDrawn="1"/>
        </p:nvSpPr>
        <p:spPr>
          <a:xfrm>
            <a:off x="-39328" y="-19111"/>
            <a:ext cx="12231328" cy="1853618"/>
          </a:xfrm>
          <a:custGeom>
            <a:avLst/>
            <a:gdLst>
              <a:gd name="connsiteX0" fmla="*/ 0 w 7551420"/>
              <a:gd name="connsiteY0" fmla="*/ 0 h 1440180"/>
              <a:gd name="connsiteX1" fmla="*/ 7551420 w 7551420"/>
              <a:gd name="connsiteY1" fmla="*/ 0 h 1440180"/>
              <a:gd name="connsiteX2" fmla="*/ 7551420 w 7551420"/>
              <a:gd name="connsiteY2" fmla="*/ 1440180 h 1440180"/>
              <a:gd name="connsiteX3" fmla="*/ 0 w 7551420"/>
              <a:gd name="connsiteY3" fmla="*/ 1440180 h 1440180"/>
              <a:gd name="connsiteX4" fmla="*/ 0 w 7551420"/>
              <a:gd name="connsiteY4" fmla="*/ 0 h 1440180"/>
              <a:gd name="connsiteX0-1" fmla="*/ 45720 w 7597140"/>
              <a:gd name="connsiteY0-2" fmla="*/ 0 h 1889760"/>
              <a:gd name="connsiteX1-3" fmla="*/ 7597140 w 7597140"/>
              <a:gd name="connsiteY1-4" fmla="*/ 0 h 1889760"/>
              <a:gd name="connsiteX2-5" fmla="*/ 7597140 w 7597140"/>
              <a:gd name="connsiteY2-6" fmla="*/ 1440180 h 1889760"/>
              <a:gd name="connsiteX3-7" fmla="*/ 0 w 7597140"/>
              <a:gd name="connsiteY3-8" fmla="*/ 1889760 h 1889760"/>
              <a:gd name="connsiteX4-9" fmla="*/ 45720 w 7597140"/>
              <a:gd name="connsiteY4-10" fmla="*/ 0 h 1889760"/>
              <a:gd name="connsiteX0-11" fmla="*/ 45720 w 7597140"/>
              <a:gd name="connsiteY0-12" fmla="*/ 0 h 1889760"/>
              <a:gd name="connsiteX1-13" fmla="*/ 7597140 w 7597140"/>
              <a:gd name="connsiteY1-14" fmla="*/ 0 h 1889760"/>
              <a:gd name="connsiteX2-15" fmla="*/ 7597140 w 7597140"/>
              <a:gd name="connsiteY2-16" fmla="*/ 1440180 h 1889760"/>
              <a:gd name="connsiteX3-17" fmla="*/ 0 w 7597140"/>
              <a:gd name="connsiteY3-18" fmla="*/ 1889760 h 1889760"/>
              <a:gd name="connsiteX4-19" fmla="*/ 45720 w 7597140"/>
              <a:gd name="connsiteY4-20" fmla="*/ 0 h 1889760"/>
              <a:gd name="connsiteX0-21" fmla="*/ 45720 w 7597140"/>
              <a:gd name="connsiteY0-22" fmla="*/ 0 h 1889760"/>
              <a:gd name="connsiteX1-23" fmla="*/ 7597140 w 7597140"/>
              <a:gd name="connsiteY1-24" fmla="*/ 0 h 1889760"/>
              <a:gd name="connsiteX2-25" fmla="*/ 7597140 w 7597140"/>
              <a:gd name="connsiteY2-26" fmla="*/ 1242060 h 1889760"/>
              <a:gd name="connsiteX3-27" fmla="*/ 0 w 7597140"/>
              <a:gd name="connsiteY3-28" fmla="*/ 1889760 h 1889760"/>
              <a:gd name="connsiteX4-29" fmla="*/ 45720 w 7597140"/>
              <a:gd name="connsiteY4-30" fmla="*/ 0 h 1889760"/>
              <a:gd name="connsiteX0-31" fmla="*/ 0 w 7551420"/>
              <a:gd name="connsiteY0-32" fmla="*/ 0 h 1889760"/>
              <a:gd name="connsiteX1-33" fmla="*/ 7551420 w 7551420"/>
              <a:gd name="connsiteY1-34" fmla="*/ 0 h 1889760"/>
              <a:gd name="connsiteX2-35" fmla="*/ 7551420 w 7551420"/>
              <a:gd name="connsiteY2-36" fmla="*/ 1242060 h 1889760"/>
              <a:gd name="connsiteX3-37" fmla="*/ 23196 w 7551420"/>
              <a:gd name="connsiteY3-38" fmla="*/ 1889760 h 1889760"/>
              <a:gd name="connsiteX4-39" fmla="*/ 0 w 7551420"/>
              <a:gd name="connsiteY4-40" fmla="*/ 0 h 18897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51420" h="1889760">
                <a:moveTo>
                  <a:pt x="0" y="0"/>
                </a:moveTo>
                <a:lnTo>
                  <a:pt x="7551420" y="0"/>
                </a:lnTo>
                <a:lnTo>
                  <a:pt x="7551420" y="1242060"/>
                </a:lnTo>
                <a:cubicBezTo>
                  <a:pt x="3868420" y="-71120"/>
                  <a:pt x="2555576" y="1739900"/>
                  <a:pt x="23196" y="1889760"/>
                </a:cubicBezTo>
                <a:lnTo>
                  <a:pt x="0" y="0"/>
                </a:lnTo>
                <a:close/>
              </a:path>
            </a:pathLst>
          </a:custGeom>
          <a:solidFill>
            <a:srgbClr val="0500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2554" tIns="41277" rIns="82554" bIns="41277" numCol="1" spcCol="0" rtlCol="0" fromWordArt="0" anchor="ctr" anchorCtr="0" forceAA="0" compatLnSpc="1">
            <a:noAutofit/>
          </a:bodyPr>
          <a:lstStyle/>
          <a:p>
            <a:endParaRPr lang="en-IN" sz="16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825500" rtl="0" eaLnBrk="1" latinLnBrk="0" hangingPunct="1">
        <a:lnSpc>
          <a:spcPct val="90000"/>
        </a:lnSpc>
        <a:spcBef>
          <a:spcPct val="0"/>
        </a:spcBef>
        <a:buNone/>
        <a:defRPr sz="3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6375" indent="-206375" algn="l" defTabSz="825500" rtl="0" eaLnBrk="1" latinLnBrk="0" hangingPunct="1">
        <a:lnSpc>
          <a:spcPct val="90000"/>
        </a:lnSpc>
        <a:spcBef>
          <a:spcPts val="90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1pPr>
      <a:lvl2pPr marL="619125" indent="-206375" algn="l" defTabSz="8255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5" kern="1200">
          <a:solidFill>
            <a:schemeClr val="tx1"/>
          </a:solidFill>
          <a:latin typeface="+mn-lt"/>
          <a:ea typeface="+mn-ea"/>
          <a:cs typeface="+mn-cs"/>
        </a:defRPr>
      </a:lvl2pPr>
      <a:lvl3pPr marL="1031875" indent="-206375" algn="l" defTabSz="8255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3pPr>
      <a:lvl4pPr marL="1444625" indent="-206375" algn="l" defTabSz="8255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4pPr>
      <a:lvl5pPr marL="1857375" indent="-206375" algn="l" defTabSz="8255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5pPr>
      <a:lvl6pPr marL="2270125" indent="-206375" algn="l" defTabSz="8255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682875" indent="-206375" algn="l" defTabSz="8255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3095625" indent="-206375" algn="l" defTabSz="8255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508375" indent="-206375" algn="l" defTabSz="8255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550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1pPr>
      <a:lvl2pPr marL="412750" algn="l" defTabSz="82550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2pPr>
      <a:lvl3pPr marL="825500" algn="l" defTabSz="82550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238250" algn="l" defTabSz="82550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4pPr>
      <a:lvl5pPr marL="1651000" algn="l" defTabSz="82550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5pPr>
      <a:lvl6pPr marL="2063750" algn="l" defTabSz="82550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476500" algn="l" defTabSz="82550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889250" algn="l" defTabSz="82550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302000" algn="l" defTabSz="825500" rtl="0" eaLnBrk="1" latinLnBrk="0" hangingPunct="1">
        <a:defRPr sz="16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6F80D-45E4-440D-987B-3D54D257B67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98C3A-F33D-426D-9A02-6C6F81D86812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17.png"/><Relationship Id="rId2" Type="http://schemas.microsoft.com/office/2007/relationships/hdphoto" Target="../media/image16.wdp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986" y="1047886"/>
            <a:ext cx="8228029" cy="5799193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207390" y="163259"/>
            <a:ext cx="7456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36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I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Annual General Meeting (AGM)</a:t>
            </a:r>
            <a:endParaRPr lang="en-IN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August, 2026</a:t>
            </a:r>
            <a:endParaRPr lang="en-I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207391" y="163259"/>
            <a:ext cx="6627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  <a:endParaRPr lang="en-IN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124" y="0"/>
            <a:ext cx="1638876" cy="10586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3580" y="2072092"/>
            <a:ext cx="11687315" cy="2707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2060"/>
                </a:solidFill>
                <a:latin typeface="+mj-lt"/>
              </a:rPr>
              <a:t>Quick recap of previous joint meeting held on 31 May, 2026</a:t>
            </a:r>
            <a:endParaRPr lang="en-IN" sz="2000" dirty="0">
              <a:solidFill>
                <a:srgbClr val="002060"/>
              </a:solidFill>
              <a:latin typeface="+mj-lt"/>
            </a:endParaRPr>
          </a:p>
          <a:p>
            <a:pPr marL="71755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altLang="en-US" sz="2000" dirty="0">
                <a:solidFill>
                  <a:srgbClr val="002060"/>
                </a:solidFill>
                <a:latin typeface="+mj-lt"/>
                <a:sym typeface="+mn-ea"/>
              </a:rPr>
              <a:t>Welcome New Member</a:t>
            </a:r>
            <a:endParaRPr lang="en-IN" altLang="en-US" sz="2000" dirty="0">
              <a:solidFill>
                <a:srgbClr val="002060"/>
              </a:solidFill>
              <a:latin typeface="+mj-lt"/>
              <a:sym typeface="+mn-ea"/>
            </a:endParaRPr>
          </a:p>
          <a:p>
            <a:pPr marL="71755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j-lt"/>
                <a:sym typeface="+mn-ea"/>
              </a:rPr>
              <a:t>Open Discussion on - The Future of DGH</a:t>
            </a:r>
            <a:endParaRPr lang="en-US" sz="2000" dirty="0">
              <a:solidFill>
                <a:srgbClr val="002060"/>
              </a:solidFill>
              <a:latin typeface="+mj-lt"/>
            </a:endParaRPr>
          </a:p>
          <a:p>
            <a:pPr marL="71755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j-lt"/>
                <a:sym typeface="+mn-ea"/>
              </a:rPr>
              <a:t>Ideas for Fund Raising Campaign</a:t>
            </a:r>
            <a:endParaRPr lang="en-US" sz="2000" dirty="0">
              <a:solidFill>
                <a:srgbClr val="002060"/>
              </a:solidFill>
              <a:latin typeface="+mj-lt"/>
            </a:endParaRPr>
          </a:p>
          <a:p>
            <a:pPr marL="71755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j-lt"/>
                <a:sym typeface="+mn-ea"/>
              </a:rPr>
              <a:t>Update on our Banking status/books</a:t>
            </a:r>
            <a:endParaRPr lang="en-US" sz="2000" dirty="0">
              <a:solidFill>
                <a:srgbClr val="002060"/>
              </a:solidFill>
              <a:latin typeface="+mj-lt"/>
            </a:endParaRPr>
          </a:p>
          <a:p>
            <a:pPr marL="71755" indent="-144145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j-lt"/>
              </a:rPr>
              <a:t>Q&amp;A and Closing</a:t>
            </a:r>
            <a:endParaRPr lang="en-IN" sz="20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1" name="Graphic 10" descr="Cloc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436" y="5276896"/>
            <a:ext cx="551575" cy="5515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2317" y="5372412"/>
            <a:ext cx="148923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90 minutes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>
        <p159:morph option="byObject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207391" y="163259"/>
            <a:ext cx="66270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Recap of Previous Joint Meeting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May, 2026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124" y="0"/>
            <a:ext cx="1638876" cy="10586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3580" y="2072092"/>
            <a:ext cx="1168731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810" indent="-257810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dirty="0"/>
              <a:t>The Journey of SPDGH</a:t>
            </a:r>
            <a:endParaRPr lang="en-IN" sz="2000" dirty="0"/>
          </a:p>
          <a:p>
            <a:pPr marL="257810" indent="-257810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dirty="0"/>
              <a:t>Motivation Behind Forming the Society</a:t>
            </a:r>
            <a:endParaRPr lang="en-IN" sz="2000" dirty="0"/>
          </a:p>
          <a:p>
            <a:pPr marL="257810" indent="-257810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dirty="0"/>
              <a:t>Mission Statement</a:t>
            </a:r>
            <a:endParaRPr lang="en-IN" sz="2000" dirty="0"/>
          </a:p>
          <a:p>
            <a:pPr marL="257810" indent="-257810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dirty="0"/>
              <a:t>Goals and Objectives</a:t>
            </a:r>
            <a:endParaRPr lang="en-IN" sz="2000" dirty="0"/>
          </a:p>
          <a:p>
            <a:pPr marL="257810" indent="-257810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dirty="0"/>
              <a:t>Accomplishments to Date</a:t>
            </a:r>
            <a:endParaRPr lang="en-IN" sz="2000" dirty="0"/>
          </a:p>
          <a:p>
            <a:pPr marL="257810" indent="-257810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dirty="0"/>
              <a:t>Organizational Structure</a:t>
            </a:r>
            <a:endParaRPr lang="en-IN" sz="2000" dirty="0"/>
          </a:p>
          <a:p>
            <a:pPr marL="257810" indent="-257810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dirty="0"/>
              <a:t>Member Benefits</a:t>
            </a:r>
            <a:endParaRPr lang="en-IN" sz="2000" dirty="0"/>
          </a:p>
          <a:p>
            <a:pPr marL="257810" indent="-257810" defTabSz="412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sz="2000" dirty="0"/>
              <a:t>Q&amp;A</a:t>
            </a:r>
            <a:endParaRPr lang="en-IN" sz="2000" dirty="0"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05359" y="5827025"/>
            <a:ext cx="11406428" cy="990267"/>
            <a:chOff x="405359" y="5685620"/>
            <a:chExt cx="11406428" cy="990267"/>
          </a:xfrm>
        </p:grpSpPr>
        <p:sp>
          <p:nvSpPr>
            <p:cNvPr id="17" name="Rectangle 16"/>
            <p:cNvSpPr/>
            <p:nvPr/>
          </p:nvSpPr>
          <p:spPr>
            <a:xfrm>
              <a:off x="405359" y="5685620"/>
              <a:ext cx="11406428" cy="990267"/>
            </a:xfrm>
            <a:prstGeom prst="rect">
              <a:avLst/>
            </a:prstGeom>
            <a:solidFill>
              <a:srgbClr val="0500B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0131" y="5731424"/>
              <a:ext cx="1114483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b="1" dirty="0">
                  <a:solidFill>
                    <a:schemeClr val="bg1"/>
                  </a:solidFill>
                </a:rPr>
                <a:t>Website</a:t>
              </a:r>
              <a:r>
                <a:rPr lang="en-IN" dirty="0">
                  <a:solidFill>
                    <a:schemeClr val="bg1"/>
                  </a:solidFill>
                </a:rPr>
                <a:t>: http://dghpreservation.com/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8985" y="6013134"/>
              <a:ext cx="6122708" cy="3357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b="1" dirty="0">
                  <a:solidFill>
                    <a:schemeClr val="bg1"/>
                  </a:solidFill>
                </a:rPr>
                <a:t>Email</a:t>
              </a:r>
              <a:r>
                <a:rPr lang="en-IN" dirty="0">
                  <a:solidFill>
                    <a:schemeClr val="bg1"/>
                  </a:solidFill>
                </a:rPr>
                <a:t>: talktous@spdgh.com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9558" y="6280122"/>
              <a:ext cx="79529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b="1" dirty="0">
                  <a:solidFill>
                    <a:schemeClr val="bg1"/>
                  </a:solidFill>
                </a:rPr>
                <a:t>Follow us on Facebook</a:t>
              </a:r>
              <a:r>
                <a:rPr lang="en-IN" dirty="0">
                  <a:solidFill>
                    <a:schemeClr val="bg1"/>
                  </a:solidFill>
                </a:rPr>
                <a:t>: Society for the Preservation of Dr. Grahams' Homes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/>
          <p:nvPr/>
        </p:nvSpPr>
        <p:spPr>
          <a:xfrm>
            <a:off x="207391" y="163259"/>
            <a:ext cx="1106521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alt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New Member</a:t>
            </a:r>
            <a:endParaRPr lang="en-IN" alt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I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(General Body)</a:t>
            </a:r>
            <a:endParaRPr lang="en-IN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5" name="Picture 16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124" y="0"/>
            <a:ext cx="1638876" cy="1058626"/>
          </a:xfrm>
          <a:prstGeom prst="rect">
            <a:avLst/>
          </a:prstGeom>
        </p:spPr>
      </p:pic>
      <p:sp>
        <p:nvSpPr>
          <p:cNvPr id="166" name="Text Box 165"/>
          <p:cNvSpPr txBox="1"/>
          <p:nvPr/>
        </p:nvSpPr>
        <p:spPr>
          <a:xfrm>
            <a:off x="207645" y="4217035"/>
            <a:ext cx="647319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IN" altLang="en-US" sz="2000" b="1"/>
              <a:t>Society Structure:</a:t>
            </a:r>
            <a:endParaRPr lang="en-IN" altLang="en-US" sz="2000"/>
          </a:p>
          <a:p>
            <a:pPr marL="182880" indent="-182880" fontAlgn="auto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altLang="en-US" sz="2000"/>
              <a:t>General Body (8 to 10 members)</a:t>
            </a:r>
            <a:endParaRPr lang="en-IN" altLang="en-US" sz="2000"/>
          </a:p>
          <a:p>
            <a:pPr marL="182880" indent="-182880" fontAlgn="auto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altLang="en-US" sz="2000"/>
              <a:t>Executive Committee/Managing Body </a:t>
            </a:r>
            <a:r>
              <a:rPr lang="en-IN" altLang="en-US" sz="2000">
                <a:sym typeface="+mn-ea"/>
              </a:rPr>
              <a:t>(8 to 10 members)</a:t>
            </a:r>
            <a:endParaRPr lang="en-IN" altLang="en-US" sz="2000">
              <a:sym typeface="+mn-ea"/>
            </a:endParaRPr>
          </a:p>
          <a:p>
            <a:pPr marL="182880" indent="-182880" fontAlgn="auto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altLang="en-US" sz="2000">
                <a:sym typeface="+mn-ea"/>
              </a:rPr>
              <a:t>Board of Trustees (4 to 5 members)</a:t>
            </a:r>
            <a:endParaRPr lang="en-IN" altLang="en-US" sz="2000">
              <a:sym typeface="+mn-ea"/>
            </a:endParaRPr>
          </a:p>
          <a:p>
            <a:pPr marL="182880" indent="-182880" fontAlgn="auto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N" altLang="en-US" sz="2000">
                <a:sym typeface="+mn-ea"/>
              </a:rPr>
              <a:t>General Members (Unlimited)</a:t>
            </a:r>
            <a:endParaRPr lang="en-IN" altLang="en-US" sz="2000">
              <a:sym typeface="+mn-ea"/>
            </a:endParaRPr>
          </a:p>
        </p:txBody>
      </p:sp>
      <p:sp>
        <p:nvSpPr>
          <p:cNvPr id="167" name="Text Box 166"/>
          <p:cNvSpPr txBox="1"/>
          <p:nvPr/>
        </p:nvSpPr>
        <p:spPr>
          <a:xfrm>
            <a:off x="5269230" y="1290320"/>
            <a:ext cx="2007235" cy="387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IN" altLang="en-US" sz="2000" b="1"/>
              <a:t>Fiona Demorais</a:t>
            </a:r>
            <a:endParaRPr lang="en-IN" altLang="en-US" sz="2000">
              <a:sym typeface="+mn-ea"/>
            </a:endParaRPr>
          </a:p>
        </p:txBody>
      </p:sp>
      <p:pic>
        <p:nvPicPr>
          <p:cNvPr id="169" name="Picture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670" y="1729105"/>
            <a:ext cx="1793240" cy="23202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1"/>
            <a:ext cx="12192000" cy="6847489"/>
            <a:chOff x="0" y="1"/>
            <a:chExt cx="12192000" cy="684748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63" r="1235" b="-1"/>
            <a:stretch>
              <a:fillRect/>
            </a:stretch>
          </p:blipFill>
          <p:spPr>
            <a:xfrm>
              <a:off x="0" y="1"/>
              <a:ext cx="12192000" cy="6847489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0" y="2712622"/>
              <a:ext cx="12192000" cy="1432756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1807" y="2816465"/>
              <a:ext cx="11270574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IN" sz="36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The Future of DGH</a:t>
              </a:r>
              <a:endParaRPr kumimoji="0" lang="en-IN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What can we do to support our Alma Mat</a:t>
              </a:r>
              <a:r>
                <a:rPr kumimoji="0" lang="en-IN" altLang="en-US" sz="36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</a:t>
              </a:r>
              <a:r>
                <a:rPr kumimoji="0" lang="en-US" sz="36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r?</a:t>
              </a:r>
              <a:endPara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74043" y="2718140"/>
              <a:ext cx="1599781" cy="1432755"/>
            </a:xfrm>
            <a:prstGeom prst="heart">
              <a:avLst/>
            </a:prstGeom>
            <a:ln>
              <a:solidFill>
                <a:srgbClr val="002060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76" y="2716533"/>
              <a:ext cx="1598400" cy="1432754"/>
            </a:xfrm>
            <a:prstGeom prst="heart">
              <a:avLst/>
            </a:prstGeom>
            <a:ln>
              <a:solidFill>
                <a:srgbClr val="002060"/>
              </a:solidFill>
            </a:ln>
          </p:spPr>
        </p:pic>
      </p:grpSp>
      <p:sp>
        <p:nvSpPr>
          <p:cNvPr id="3" name="Rectangle 1"/>
          <p:cNvSpPr/>
          <p:nvPr/>
        </p:nvSpPr>
        <p:spPr>
          <a:xfrm>
            <a:off x="-39328" y="-19111"/>
            <a:ext cx="12231328" cy="1853618"/>
          </a:xfrm>
          <a:custGeom>
            <a:avLst/>
            <a:gdLst>
              <a:gd name="connsiteX0" fmla="*/ 0 w 7551420"/>
              <a:gd name="connsiteY0" fmla="*/ 0 h 1440180"/>
              <a:gd name="connsiteX1" fmla="*/ 7551420 w 7551420"/>
              <a:gd name="connsiteY1" fmla="*/ 0 h 1440180"/>
              <a:gd name="connsiteX2" fmla="*/ 7551420 w 7551420"/>
              <a:gd name="connsiteY2" fmla="*/ 1440180 h 1440180"/>
              <a:gd name="connsiteX3" fmla="*/ 0 w 7551420"/>
              <a:gd name="connsiteY3" fmla="*/ 1440180 h 1440180"/>
              <a:gd name="connsiteX4" fmla="*/ 0 w 7551420"/>
              <a:gd name="connsiteY4" fmla="*/ 0 h 1440180"/>
              <a:gd name="connsiteX0-1" fmla="*/ 45720 w 7597140"/>
              <a:gd name="connsiteY0-2" fmla="*/ 0 h 1889760"/>
              <a:gd name="connsiteX1-3" fmla="*/ 7597140 w 7597140"/>
              <a:gd name="connsiteY1-4" fmla="*/ 0 h 1889760"/>
              <a:gd name="connsiteX2-5" fmla="*/ 7597140 w 7597140"/>
              <a:gd name="connsiteY2-6" fmla="*/ 1440180 h 1889760"/>
              <a:gd name="connsiteX3-7" fmla="*/ 0 w 7597140"/>
              <a:gd name="connsiteY3-8" fmla="*/ 1889760 h 1889760"/>
              <a:gd name="connsiteX4-9" fmla="*/ 45720 w 7597140"/>
              <a:gd name="connsiteY4-10" fmla="*/ 0 h 1889760"/>
              <a:gd name="connsiteX0-11" fmla="*/ 45720 w 7597140"/>
              <a:gd name="connsiteY0-12" fmla="*/ 0 h 1889760"/>
              <a:gd name="connsiteX1-13" fmla="*/ 7597140 w 7597140"/>
              <a:gd name="connsiteY1-14" fmla="*/ 0 h 1889760"/>
              <a:gd name="connsiteX2-15" fmla="*/ 7597140 w 7597140"/>
              <a:gd name="connsiteY2-16" fmla="*/ 1440180 h 1889760"/>
              <a:gd name="connsiteX3-17" fmla="*/ 0 w 7597140"/>
              <a:gd name="connsiteY3-18" fmla="*/ 1889760 h 1889760"/>
              <a:gd name="connsiteX4-19" fmla="*/ 45720 w 7597140"/>
              <a:gd name="connsiteY4-20" fmla="*/ 0 h 1889760"/>
              <a:gd name="connsiteX0-21" fmla="*/ 45720 w 7597140"/>
              <a:gd name="connsiteY0-22" fmla="*/ 0 h 1889760"/>
              <a:gd name="connsiteX1-23" fmla="*/ 7597140 w 7597140"/>
              <a:gd name="connsiteY1-24" fmla="*/ 0 h 1889760"/>
              <a:gd name="connsiteX2-25" fmla="*/ 7597140 w 7597140"/>
              <a:gd name="connsiteY2-26" fmla="*/ 1242060 h 1889760"/>
              <a:gd name="connsiteX3-27" fmla="*/ 0 w 7597140"/>
              <a:gd name="connsiteY3-28" fmla="*/ 1889760 h 1889760"/>
              <a:gd name="connsiteX4-29" fmla="*/ 45720 w 7597140"/>
              <a:gd name="connsiteY4-30" fmla="*/ 0 h 1889760"/>
              <a:gd name="connsiteX0-31" fmla="*/ 0 w 7551420"/>
              <a:gd name="connsiteY0-32" fmla="*/ 0 h 1889760"/>
              <a:gd name="connsiteX1-33" fmla="*/ 7551420 w 7551420"/>
              <a:gd name="connsiteY1-34" fmla="*/ 0 h 1889760"/>
              <a:gd name="connsiteX2-35" fmla="*/ 7551420 w 7551420"/>
              <a:gd name="connsiteY2-36" fmla="*/ 1242060 h 1889760"/>
              <a:gd name="connsiteX3-37" fmla="*/ 23196 w 7551420"/>
              <a:gd name="connsiteY3-38" fmla="*/ 1889760 h 1889760"/>
              <a:gd name="connsiteX4-39" fmla="*/ 0 w 7551420"/>
              <a:gd name="connsiteY4-40" fmla="*/ 0 h 18897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51420" h="1889760">
                <a:moveTo>
                  <a:pt x="0" y="0"/>
                </a:moveTo>
                <a:lnTo>
                  <a:pt x="7551420" y="0"/>
                </a:lnTo>
                <a:lnTo>
                  <a:pt x="7551420" y="1242060"/>
                </a:lnTo>
                <a:cubicBezTo>
                  <a:pt x="3868420" y="-71120"/>
                  <a:pt x="2555576" y="1739900"/>
                  <a:pt x="23196" y="1889760"/>
                </a:cubicBezTo>
                <a:lnTo>
                  <a:pt x="0" y="0"/>
                </a:lnTo>
                <a:close/>
              </a:path>
            </a:pathLst>
          </a:custGeom>
          <a:solidFill>
            <a:srgbClr val="0500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2554" tIns="41277" rIns="82554" bIns="41277" numCol="1" spcCol="0" rtlCol="0" fromWordArt="0" anchor="ctr" anchorCtr="0" forceAA="0" compatLnSpc="1">
            <a:noAutofit/>
          </a:bodyPr>
          <a:lstStyle/>
          <a:p>
            <a:endParaRPr lang="en-IN" sz="1625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124" y="0"/>
            <a:ext cx="1638876" cy="1058626"/>
          </a:xfrm>
          <a:prstGeom prst="rect">
            <a:avLst/>
          </a:prstGeom>
        </p:spPr>
      </p:pic>
      <p:sp>
        <p:nvSpPr>
          <p:cNvPr id="10" name="TextBox 1"/>
          <p:cNvSpPr txBox="1"/>
          <p:nvPr/>
        </p:nvSpPr>
        <p:spPr>
          <a:xfrm>
            <a:off x="207391" y="163259"/>
            <a:ext cx="6627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Discussion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/>
        </p:nvSpPr>
        <p:spPr>
          <a:xfrm>
            <a:off x="-39328" y="-19111"/>
            <a:ext cx="12231328" cy="1853618"/>
          </a:xfrm>
          <a:custGeom>
            <a:avLst/>
            <a:gdLst>
              <a:gd name="connsiteX0" fmla="*/ 0 w 7551420"/>
              <a:gd name="connsiteY0" fmla="*/ 0 h 1440180"/>
              <a:gd name="connsiteX1" fmla="*/ 7551420 w 7551420"/>
              <a:gd name="connsiteY1" fmla="*/ 0 h 1440180"/>
              <a:gd name="connsiteX2" fmla="*/ 7551420 w 7551420"/>
              <a:gd name="connsiteY2" fmla="*/ 1440180 h 1440180"/>
              <a:gd name="connsiteX3" fmla="*/ 0 w 7551420"/>
              <a:gd name="connsiteY3" fmla="*/ 1440180 h 1440180"/>
              <a:gd name="connsiteX4" fmla="*/ 0 w 7551420"/>
              <a:gd name="connsiteY4" fmla="*/ 0 h 1440180"/>
              <a:gd name="connsiteX0-1" fmla="*/ 45720 w 7597140"/>
              <a:gd name="connsiteY0-2" fmla="*/ 0 h 1889760"/>
              <a:gd name="connsiteX1-3" fmla="*/ 7597140 w 7597140"/>
              <a:gd name="connsiteY1-4" fmla="*/ 0 h 1889760"/>
              <a:gd name="connsiteX2-5" fmla="*/ 7597140 w 7597140"/>
              <a:gd name="connsiteY2-6" fmla="*/ 1440180 h 1889760"/>
              <a:gd name="connsiteX3-7" fmla="*/ 0 w 7597140"/>
              <a:gd name="connsiteY3-8" fmla="*/ 1889760 h 1889760"/>
              <a:gd name="connsiteX4-9" fmla="*/ 45720 w 7597140"/>
              <a:gd name="connsiteY4-10" fmla="*/ 0 h 1889760"/>
              <a:gd name="connsiteX0-11" fmla="*/ 45720 w 7597140"/>
              <a:gd name="connsiteY0-12" fmla="*/ 0 h 1889760"/>
              <a:gd name="connsiteX1-13" fmla="*/ 7597140 w 7597140"/>
              <a:gd name="connsiteY1-14" fmla="*/ 0 h 1889760"/>
              <a:gd name="connsiteX2-15" fmla="*/ 7597140 w 7597140"/>
              <a:gd name="connsiteY2-16" fmla="*/ 1440180 h 1889760"/>
              <a:gd name="connsiteX3-17" fmla="*/ 0 w 7597140"/>
              <a:gd name="connsiteY3-18" fmla="*/ 1889760 h 1889760"/>
              <a:gd name="connsiteX4-19" fmla="*/ 45720 w 7597140"/>
              <a:gd name="connsiteY4-20" fmla="*/ 0 h 1889760"/>
              <a:gd name="connsiteX0-21" fmla="*/ 45720 w 7597140"/>
              <a:gd name="connsiteY0-22" fmla="*/ 0 h 1889760"/>
              <a:gd name="connsiteX1-23" fmla="*/ 7597140 w 7597140"/>
              <a:gd name="connsiteY1-24" fmla="*/ 0 h 1889760"/>
              <a:gd name="connsiteX2-25" fmla="*/ 7597140 w 7597140"/>
              <a:gd name="connsiteY2-26" fmla="*/ 1242060 h 1889760"/>
              <a:gd name="connsiteX3-27" fmla="*/ 0 w 7597140"/>
              <a:gd name="connsiteY3-28" fmla="*/ 1889760 h 1889760"/>
              <a:gd name="connsiteX4-29" fmla="*/ 45720 w 7597140"/>
              <a:gd name="connsiteY4-30" fmla="*/ 0 h 1889760"/>
              <a:gd name="connsiteX0-31" fmla="*/ 0 w 7551420"/>
              <a:gd name="connsiteY0-32" fmla="*/ 0 h 1889760"/>
              <a:gd name="connsiteX1-33" fmla="*/ 7551420 w 7551420"/>
              <a:gd name="connsiteY1-34" fmla="*/ 0 h 1889760"/>
              <a:gd name="connsiteX2-35" fmla="*/ 7551420 w 7551420"/>
              <a:gd name="connsiteY2-36" fmla="*/ 1242060 h 1889760"/>
              <a:gd name="connsiteX3-37" fmla="*/ 23196 w 7551420"/>
              <a:gd name="connsiteY3-38" fmla="*/ 1889760 h 1889760"/>
              <a:gd name="connsiteX4-39" fmla="*/ 0 w 7551420"/>
              <a:gd name="connsiteY4-40" fmla="*/ 0 h 18897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551420" h="1889760">
                <a:moveTo>
                  <a:pt x="0" y="0"/>
                </a:moveTo>
                <a:lnTo>
                  <a:pt x="7551420" y="0"/>
                </a:lnTo>
                <a:lnTo>
                  <a:pt x="7551420" y="1242060"/>
                </a:lnTo>
                <a:cubicBezTo>
                  <a:pt x="3868420" y="-71120"/>
                  <a:pt x="2555576" y="1739900"/>
                  <a:pt x="23196" y="1889760"/>
                </a:cubicBezTo>
                <a:lnTo>
                  <a:pt x="0" y="0"/>
                </a:lnTo>
                <a:close/>
              </a:path>
            </a:pathLst>
          </a:custGeom>
          <a:solidFill>
            <a:srgbClr val="0500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2554" tIns="41277" rIns="82554" bIns="41277" numCol="1" spcCol="0" rtlCol="0" fromWordArt="0" anchor="ctr" anchorCtr="0" forceAA="0" compatLnSpc="1">
            <a:noAutofit/>
          </a:bodyPr>
          <a:lstStyle/>
          <a:p>
            <a:endParaRPr lang="en-IN" sz="1625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124" y="0"/>
            <a:ext cx="1638876" cy="1058626"/>
          </a:xfrm>
          <a:prstGeom prst="rect">
            <a:avLst/>
          </a:prstGeom>
        </p:spPr>
      </p:pic>
      <p:sp>
        <p:nvSpPr>
          <p:cNvPr id="10" name="TextBox 1"/>
          <p:cNvSpPr txBox="1"/>
          <p:nvPr/>
        </p:nvSpPr>
        <p:spPr>
          <a:xfrm>
            <a:off x="207391" y="163259"/>
            <a:ext cx="6627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Discussion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390744" y="903249"/>
            <a:ext cx="0" cy="5954751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96243" y="1621729"/>
            <a:ext cx="1041062" cy="33167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</a:t>
            </a:r>
            <a:endParaRPr lang="en-IN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476512" y="1621729"/>
            <a:ext cx="1041062" cy="331670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</a:t>
            </a:r>
            <a:endParaRPr lang="en-IN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071" y="2102654"/>
            <a:ext cx="6247709" cy="3630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 Holding@270.5 acres (pending confirmation)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standing improved (overall accumulated deficit has decreased by approx. 50% - pending confirmation)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Appraisals introduced for Cottage parents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Fixtures and Fittings for security and safety - Donations from OGBs and well-wishers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6905" lvl="1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CCTV cameras installation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6905" lvl="1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Electrical and wiring works underway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lvl="1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 for BOM Nominations - Hope to recruit good candidates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58113" y="2102654"/>
            <a:ext cx="5490856" cy="4246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Dwindling number of Boarders and Sponsored children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Dila</a:t>
            </a:r>
            <a:r>
              <a:rPr lang="en-IN" alt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tated buildings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Decline of a free offer from SPDGH, to renovate the SMH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Continued lack of Transparency by the BOM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NDA (Non-Disclosure Agreement) for members joining the BOM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Refusal for any Open discussion with the larger OGB Community. Closed/controlled Town Halls.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9705" indent="-17970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</a:t>
            </a:r>
            <a:r>
              <a:rPr lang="en-IN" alt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o-type approach towards project permissions and approvals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1" grpId="1"/>
      <p:bldP spid="2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207391" y="163259"/>
            <a:ext cx="6627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 Raising Campaign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124" y="0"/>
            <a:ext cx="1638876" cy="10586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41" y="1625525"/>
            <a:ext cx="9447880" cy="4164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320" y="4202314"/>
            <a:ext cx="4019136" cy="25284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17" y="3443990"/>
            <a:ext cx="2412738" cy="31261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/>
          <p:nvPr/>
        </p:nvSpPr>
        <p:spPr>
          <a:xfrm>
            <a:off x="207391" y="163259"/>
            <a:ext cx="1106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Banking Update YTD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124" y="0"/>
            <a:ext cx="1638876" cy="10586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b="31017"/>
          <a:stretch>
            <a:fillRect/>
          </a:stretch>
        </p:blipFill>
        <p:spPr>
          <a:xfrm>
            <a:off x="4551680" y="2079625"/>
            <a:ext cx="4269105" cy="3260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 b="24945"/>
          <a:stretch>
            <a:fillRect/>
          </a:stretch>
        </p:blipFill>
        <p:spPr>
          <a:xfrm>
            <a:off x="86995" y="2052955"/>
            <a:ext cx="4413250" cy="3236595"/>
          </a:xfrm>
          <a:prstGeom prst="rect">
            <a:avLst/>
          </a:prstGeom>
        </p:spPr>
      </p:pic>
      <p:sp>
        <p:nvSpPr>
          <p:cNvPr id="167" name="Text Box 166"/>
          <p:cNvSpPr txBox="1"/>
          <p:nvPr/>
        </p:nvSpPr>
        <p:spPr>
          <a:xfrm>
            <a:off x="8860155" y="2188210"/>
            <a:ext cx="2322830" cy="6038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IN" altLang="en-US" sz="1600" b="1"/>
              <a:t>Overall</a:t>
            </a:r>
            <a:endParaRPr lang="en-IN" altLang="en-US" sz="1600" b="1"/>
          </a:p>
          <a:p>
            <a:pPr indent="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IN" altLang="en-US" sz="1600">
                <a:sym typeface="+mn-ea"/>
              </a:rPr>
              <a:t>(Inc. C/F from 2025)</a:t>
            </a:r>
            <a:endParaRPr lang="en-IN" altLang="en-US" sz="1600"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8777605" y="2809875"/>
            <a:ext cx="3494405" cy="1624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18288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altLang="en-US" sz="1600"/>
              <a:t>C/B from 2025: </a:t>
            </a:r>
            <a:r>
              <a:rPr lang="en-IN" altLang="en-US" sz="1600" b="1"/>
              <a:t>1,60,253.89/- </a:t>
            </a:r>
            <a:endParaRPr lang="en-IN" altLang="en-US" sz="1600" b="1"/>
          </a:p>
          <a:p>
            <a:pPr marL="285750" indent="-18288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altLang="en-US" sz="1600"/>
              <a:t>Income in 2026: </a:t>
            </a:r>
            <a:r>
              <a:rPr lang="en-IN" altLang="en-US" sz="1600" b="1"/>
              <a:t>1,82,461.01/-</a:t>
            </a:r>
            <a:endParaRPr lang="en-IN" altLang="en-US" sz="1600" b="1"/>
          </a:p>
          <a:p>
            <a:pPr marL="285750" indent="-18288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N" altLang="en-US" sz="1600"/>
              <a:t>Expenses in 2026: </a:t>
            </a:r>
            <a:r>
              <a:rPr lang="en-IN" altLang="en-US" sz="1600" b="1"/>
              <a:t>2,40,252.55/-</a:t>
            </a:r>
            <a:endParaRPr lang="en-IN" altLang="en-US" sz="1600" b="1"/>
          </a:p>
          <a:p>
            <a:pPr marL="285750" indent="-18288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IN" altLang="en-US" sz="1600">
                <a:sym typeface="+mn-ea"/>
              </a:rPr>
              <a:t>Current balance 2026: </a:t>
            </a:r>
            <a:r>
              <a:rPr lang="en-IN" altLang="en-US" sz="1600" b="1">
                <a:sym typeface="+mn-ea"/>
              </a:rPr>
              <a:t>1,02,462.35/-</a:t>
            </a:r>
            <a:endParaRPr lang="en-IN" altLang="en-US" sz="1600" b="1">
              <a:sym typeface="+mn-ea"/>
            </a:endParaRP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endParaRPr lang="en-IN" altLang="en-US" sz="1600">
              <a:sym typeface="+mn-ea"/>
            </a:endParaRPr>
          </a:p>
          <a:p>
            <a:pPr marL="285750" indent="-18288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IN" altLang="en-US" sz="1600" b="1">
                <a:sym typeface="+mn-ea"/>
              </a:rPr>
              <a:t>Reserves at two external sources</a:t>
            </a:r>
            <a:r>
              <a:rPr lang="en-IN" altLang="en-US" sz="1600">
                <a:sym typeface="+mn-ea"/>
              </a:rPr>
              <a:t>:</a:t>
            </a:r>
            <a:endParaRPr lang="en-IN" altLang="en-US" sz="1600">
              <a:sym typeface="+mn-ea"/>
            </a:endParaRPr>
          </a:p>
          <a:p>
            <a:pPr marL="640080" lvl="2" indent="-18288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IN" altLang="en-US" sz="1600" b="1">
                <a:sym typeface="+mn-ea"/>
              </a:rPr>
              <a:t>Source 1</a:t>
            </a:r>
            <a:r>
              <a:rPr lang="en-IN" altLang="en-US" sz="1600">
                <a:sym typeface="+mn-ea"/>
              </a:rPr>
              <a:t>: 5,50,000/-</a:t>
            </a:r>
            <a:endParaRPr lang="en-IN" altLang="en-US" sz="1600">
              <a:sym typeface="+mn-ea"/>
            </a:endParaRPr>
          </a:p>
          <a:p>
            <a:pPr marL="640080" lvl="2" indent="-182880" algn="l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IN" altLang="en-US" sz="1600" b="1">
                <a:sym typeface="+mn-ea"/>
              </a:rPr>
              <a:t>Source 2</a:t>
            </a:r>
            <a:r>
              <a:rPr lang="en-IN" altLang="en-US" sz="1600">
                <a:sym typeface="+mn-ea"/>
              </a:rPr>
              <a:t>: XXXXX/-</a:t>
            </a:r>
            <a:endParaRPr lang="en-IN" altLang="en-US" sz="1600">
              <a:sym typeface="+mn-ea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7245985" y="4045903"/>
            <a:ext cx="1151255" cy="2330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IN" altLang="en-US" sz="900" b="1">
                <a:solidFill>
                  <a:schemeClr val="accent2">
                    <a:lumMod val="75000"/>
                  </a:schemeClr>
                </a:solidFill>
              </a:rPr>
              <a:t>Total: -240,252.55/-</a:t>
            </a:r>
            <a:endParaRPr lang="en-IN" altLang="en-US" sz="900" b="1">
              <a:solidFill>
                <a:schemeClr val="accent2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2622550" y="4045903"/>
            <a:ext cx="1151255" cy="2330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IN" altLang="en-US" sz="900" b="1">
                <a:solidFill>
                  <a:srgbClr val="00B050"/>
                </a:solidFill>
              </a:rPr>
              <a:t>Total: 182,461.01/-</a:t>
            </a:r>
            <a:endParaRPr lang="en-IN" altLang="en-US" sz="900" b="1">
              <a:solidFill>
                <a:srgbClr val="00B05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207391" y="163259"/>
            <a:ext cx="1106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Q&amp;A and Close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Graphic 4" descr="Thought bubble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03358" y="1154243"/>
            <a:ext cx="7615002" cy="5100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3009" y="2891507"/>
            <a:ext cx="5891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What additional questions do you have for us?</a:t>
            </a:r>
            <a:endParaRPr lang="en-IN" sz="2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124" y="0"/>
            <a:ext cx="1638876" cy="105862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6934" y="0"/>
            <a:ext cx="12192000" cy="642079"/>
          </a:xfrm>
          <a:prstGeom prst="rect">
            <a:avLst/>
          </a:prstGeom>
          <a:solidFill>
            <a:srgbClr val="002060">
              <a:alpha val="9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Call for Good Leadership (at the Board and School levels)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CCECF4"/>
              </a:clrFrom>
              <a:clrTo>
                <a:srgbClr val="CCEC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525"/>
          <a:stretch>
            <a:fillRect/>
          </a:stretch>
        </p:blipFill>
        <p:spPr>
          <a:xfrm>
            <a:off x="0" y="642080"/>
            <a:ext cx="12191999" cy="621592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50800" dir="5400000" sx="1000" sy="1000" algn="ctr" rotWithShape="0">
              <a:schemeClr val="bg1">
                <a:alpha val="0"/>
              </a:schemeClr>
            </a:outerShdw>
            <a:reflection stA="0" endPos="65000" dist="508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2410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10" name="Rectangle 9"/>
          <p:cNvSpPr/>
          <p:nvPr/>
        </p:nvSpPr>
        <p:spPr>
          <a:xfrm>
            <a:off x="0" y="2712622"/>
            <a:ext cx="12192000" cy="117855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joining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Stay in touch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0" y="3883284"/>
            <a:ext cx="12175066" cy="990267"/>
            <a:chOff x="405359" y="5685620"/>
            <a:chExt cx="11406428" cy="990267"/>
          </a:xfrm>
        </p:grpSpPr>
        <p:sp>
          <p:nvSpPr>
            <p:cNvPr id="18" name="Rectangle 17"/>
            <p:cNvSpPr/>
            <p:nvPr/>
          </p:nvSpPr>
          <p:spPr>
            <a:xfrm>
              <a:off x="405359" y="5685620"/>
              <a:ext cx="11406428" cy="990267"/>
            </a:xfrm>
            <a:prstGeom prst="rect">
              <a:avLst/>
            </a:prstGeom>
            <a:solidFill>
              <a:srgbClr val="0500B4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35400" y="5731424"/>
              <a:ext cx="68017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b="1" dirty="0">
                  <a:solidFill>
                    <a:schemeClr val="bg1"/>
                  </a:solidFill>
                </a:rPr>
                <a:t>Website</a:t>
              </a:r>
              <a:r>
                <a:rPr lang="en-IN" dirty="0">
                  <a:solidFill>
                    <a:schemeClr val="bg1"/>
                  </a:solidFill>
                </a:rPr>
                <a:t>: http://dghpreservation.com/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51261" y="6013134"/>
              <a:ext cx="680173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b="1" dirty="0">
                  <a:solidFill>
                    <a:schemeClr val="bg1"/>
                  </a:solidFill>
                </a:rPr>
                <a:t>Email</a:t>
              </a:r>
              <a:r>
                <a:rPr lang="en-IN" dirty="0">
                  <a:solidFill>
                    <a:schemeClr val="bg1"/>
                  </a:solidFill>
                </a:rPr>
                <a:t>: talktous@spdgh.com</a:t>
              </a:r>
              <a:endParaRPr lang="en-IN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251262" y="6280122"/>
              <a:ext cx="68017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b="1" dirty="0">
                  <a:solidFill>
                    <a:schemeClr val="bg1"/>
                  </a:solidFill>
                </a:rPr>
                <a:t>Follow us on Facebook</a:t>
              </a:r>
              <a:r>
                <a:rPr lang="en-IN" dirty="0">
                  <a:solidFill>
                    <a:schemeClr val="bg1"/>
                  </a:solidFill>
                </a:rPr>
                <a:t>: Society for the Preservation of Dr. Grahams' Homes</a:t>
              </a:r>
              <a:endParaRPr lang="en-IN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1_Office Theme">
  <a:themeElements>
    <a:clrScheme name="Custom 1">
      <a:dk1>
        <a:srgbClr val="002060"/>
      </a:dk1>
      <a:lt1>
        <a:sysClr val="window" lastClr="FFFFFF"/>
      </a:lt1>
      <a:dk2>
        <a:srgbClr val="44546A"/>
      </a:dk2>
      <a:lt2>
        <a:srgbClr val="E7E6E6"/>
      </a:lt2>
      <a:accent1>
        <a:srgbClr val="00206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2287</Words>
  <Application>WPS Presentation</Application>
  <PresentationFormat>Widescreen</PresentationFormat>
  <Paragraphs>105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Calibri Light</vt:lpstr>
      <vt:lpstr>Calibri</vt:lpstr>
      <vt:lpstr>1_Office Theme</vt:lpstr>
      <vt:lpstr>2_Office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Abigail Piper</dc:creator>
  <cp:lastModifiedBy>Ralph Piper</cp:lastModifiedBy>
  <cp:revision>39</cp:revision>
  <dcterms:created xsi:type="dcterms:W3CDTF">2026-08-27T06:06:00Z</dcterms:created>
  <dcterms:modified xsi:type="dcterms:W3CDTF">2026-09-13T04:20:00Z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DC991495A9D941D1855AF114B0F48AA5_12</vt:lpwstr>
  </property>
</Properties>
</file>