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336" r:id="rId2"/>
    <p:sldId id="345" r:id="rId3"/>
    <p:sldId id="344" r:id="rId4"/>
    <p:sldId id="337" r:id="rId5"/>
    <p:sldId id="342" r:id="rId6"/>
    <p:sldId id="343" r:id="rId7"/>
    <p:sldId id="339" r:id="rId8"/>
    <p:sldId id="347" r:id="rId9"/>
    <p:sldId id="348" r:id="rId10"/>
    <p:sldId id="346" r:id="rId11"/>
  </p:sldIdLst>
  <p:sldSz cx="12192000" cy="75961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070" autoAdjust="0"/>
  </p:normalViewPr>
  <p:slideViewPr>
    <p:cSldViewPr snapToGrid="0">
      <p:cViewPr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76DD6-6DE0-4D90-89B4-6D9FC27B0153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1143000"/>
            <a:ext cx="4953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9DC4D-A2D0-4DA8-9212-756E4B65FB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2781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F70DF-1E87-48B4-0EF8-781B06941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51AC7A-5231-4EC6-C19E-D5A441D1E4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52500" y="1143000"/>
            <a:ext cx="49530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271285-3BD6-97D4-48CE-5139ACE87D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200" dirty="0"/>
              <a:t>*</a:t>
            </a:r>
            <a:r>
              <a:rPr lang="en-IN" sz="1200" b="1" dirty="0"/>
              <a:t>Note</a:t>
            </a:r>
            <a:r>
              <a:rPr lang="en-IN" sz="1200" dirty="0"/>
              <a:t>: Names of the founding members (persons who signed the MOA), will remain on file indefinitely.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Ralph Arthur Piper (P) - Gurgaon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Kumar Kunal (T) - UP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Sangpo (S) - Delhi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Daniel Tulloch - Hyderabad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David Linus - Bihar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Garland Star Lyngdoh - Shillong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Pema Keyzom – Maharashtra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Subhadip Biswas - WB</a:t>
            </a:r>
          </a:p>
          <a:p>
            <a:pPr marL="342900" indent="-342900">
              <a:buFont typeface="+mj-lt"/>
              <a:buAutoNum type="arabicPeriod"/>
            </a:pPr>
            <a:endParaRPr lang="en-IN" sz="1200" dirty="0"/>
          </a:p>
          <a:p>
            <a:pPr marL="342900" indent="-342900">
              <a:buFont typeface="+mj-lt"/>
              <a:buAutoNum type="arabicPeriod"/>
            </a:pPr>
            <a:endParaRPr lang="en-IN" sz="1200" dirty="0"/>
          </a:p>
          <a:p>
            <a:pPr marL="0" indent="0">
              <a:buFont typeface="+mj-lt"/>
              <a:buNone/>
            </a:pPr>
            <a:r>
              <a:rPr lang="en-US" sz="1200" b="1" dirty="0"/>
              <a:t>Harjeet Kaur </a:t>
            </a:r>
            <a:r>
              <a:rPr lang="en-US" sz="1200" dirty="0"/>
              <a:t>(</a:t>
            </a:r>
            <a:r>
              <a:rPr lang="en-US" sz="1200" dirty="0" err="1"/>
              <a:t>a.k.a</a:t>
            </a:r>
            <a:r>
              <a:rPr lang="en-US" sz="1200" dirty="0"/>
              <a:t> Sherry) (Delhi- </a:t>
            </a:r>
            <a:r>
              <a:rPr lang="en-US" sz="1200" dirty="0" err="1"/>
              <a:t>Defence</a:t>
            </a:r>
            <a:r>
              <a:rPr lang="en-US" sz="1200" dirty="0"/>
              <a:t> Colony) - Only for registered/official address purpose, as needed).</a:t>
            </a:r>
          </a:p>
          <a:p>
            <a:pPr marL="0" indent="0">
              <a:buFont typeface="+mj-lt"/>
              <a:buNone/>
            </a:pPr>
            <a:endParaRPr lang="en-US" sz="1200" dirty="0"/>
          </a:p>
          <a:p>
            <a:pPr marL="0" indent="0">
              <a:buFont typeface="+mj-lt"/>
              <a:buNone/>
            </a:pPr>
            <a:endParaRPr lang="en-IN" sz="1200" b="1" dirty="0"/>
          </a:p>
          <a:p>
            <a:pPr marL="0" indent="0">
              <a:buFont typeface="+mj-lt"/>
              <a:buNone/>
            </a:pPr>
            <a:r>
              <a:rPr lang="en-IN" sz="1200" b="1" dirty="0"/>
              <a:t>Banking related</a:t>
            </a:r>
            <a:r>
              <a:rPr lang="en-IN" sz="1200" dirty="0"/>
              <a:t>: (5 persons)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Ralph Arthur Piper (P)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Kumar Kunal (T)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Myron Godfrey (AT)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John Ball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Patricia Gruber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8FA02E-EF41-13C3-AD86-B972D41390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1E964-220D-477E-B8E3-63BC82D2A261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1913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FE27B-988D-86EE-169B-5A39D4146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84C53D-A73F-1916-D869-A4F5D7313D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52500" y="1143000"/>
            <a:ext cx="49530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9BBE9C-2B47-B0F8-9240-B7F5CF737B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200" dirty="0"/>
              <a:t>*</a:t>
            </a:r>
            <a:r>
              <a:rPr lang="en-IN" sz="1200" b="1" dirty="0"/>
              <a:t>Note</a:t>
            </a:r>
            <a:r>
              <a:rPr lang="en-IN" sz="1200" dirty="0"/>
              <a:t>: Names of the founding members (persons who signed the MOA), will remain on file indefinitely.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Ralph Arthur Piper (P) - Gurgaon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Kumar Kunal (T) - UP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Sangpo (S) - Delhi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Daniel Tulloch - Hyderabad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David Linus - Bihar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Garland Star Lyngdoh - Shillong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Pema Keyzom – Maharashtra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Subhadip Biswas - WB</a:t>
            </a:r>
          </a:p>
          <a:p>
            <a:pPr marL="342900" indent="-342900">
              <a:buFont typeface="+mj-lt"/>
              <a:buAutoNum type="arabicPeriod"/>
            </a:pPr>
            <a:endParaRPr lang="en-IN" sz="1200" dirty="0"/>
          </a:p>
          <a:p>
            <a:pPr marL="342900" indent="-342900">
              <a:buFont typeface="+mj-lt"/>
              <a:buAutoNum type="arabicPeriod"/>
            </a:pPr>
            <a:endParaRPr lang="en-IN" sz="1200" dirty="0"/>
          </a:p>
          <a:p>
            <a:pPr marL="0" indent="0">
              <a:buFont typeface="+mj-lt"/>
              <a:buNone/>
            </a:pPr>
            <a:r>
              <a:rPr lang="en-US" sz="1200" b="1" dirty="0"/>
              <a:t>Harjeet Kaur </a:t>
            </a:r>
            <a:r>
              <a:rPr lang="en-US" sz="1200" dirty="0"/>
              <a:t>(</a:t>
            </a:r>
            <a:r>
              <a:rPr lang="en-US" sz="1200" dirty="0" err="1"/>
              <a:t>a.k.a</a:t>
            </a:r>
            <a:r>
              <a:rPr lang="en-US" sz="1200" dirty="0"/>
              <a:t> Sherry) (Delhi- </a:t>
            </a:r>
            <a:r>
              <a:rPr lang="en-US" sz="1200" dirty="0" err="1"/>
              <a:t>Defence</a:t>
            </a:r>
            <a:r>
              <a:rPr lang="en-US" sz="1200" dirty="0"/>
              <a:t> Colony) - Only for registered/official address purpose, as needed).</a:t>
            </a:r>
          </a:p>
          <a:p>
            <a:pPr marL="0" indent="0">
              <a:buFont typeface="+mj-lt"/>
              <a:buNone/>
            </a:pPr>
            <a:endParaRPr lang="en-US" sz="1200" dirty="0"/>
          </a:p>
          <a:p>
            <a:pPr marL="0" indent="0">
              <a:buFont typeface="+mj-lt"/>
              <a:buNone/>
            </a:pPr>
            <a:endParaRPr lang="en-IN" sz="1200" b="1" dirty="0"/>
          </a:p>
          <a:p>
            <a:pPr marL="0" indent="0">
              <a:buFont typeface="+mj-lt"/>
              <a:buNone/>
            </a:pPr>
            <a:r>
              <a:rPr lang="en-IN" sz="1200" b="1" dirty="0"/>
              <a:t>Banking related</a:t>
            </a:r>
            <a:r>
              <a:rPr lang="en-IN" sz="1200" dirty="0"/>
              <a:t>: (5 persons)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Ralph Arthur Piper (P)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Kumar Kunal (T)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Myron Godfrey (AT)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John Ball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Patricia Gruber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43B10-02A4-6518-782E-00D88D788B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1E964-220D-477E-B8E3-63BC82D2A261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313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F7F52-06A0-5528-0663-ABC7905AA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2B6572-7ABD-C3A1-B474-E0A3DFF98C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52500" y="1143000"/>
            <a:ext cx="49530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5A9822-FA1A-3404-EE06-DE663FAC78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200" dirty="0"/>
              <a:t>*</a:t>
            </a:r>
            <a:r>
              <a:rPr lang="en-IN" sz="1200" b="1" dirty="0"/>
              <a:t>Note</a:t>
            </a:r>
            <a:r>
              <a:rPr lang="en-IN" sz="1200" dirty="0"/>
              <a:t>: Names of the founding members (persons who signed the MOA), will remain on file indefinitely.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Ralph Arthur Piper (P) - Gurgaon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Kumar Kunal (T) - UP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Sangpo (S) - Delhi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Daniel Tulloch - Hyderabad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David Linus - Bihar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Garland Star Lyngdoh - Shillong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Pema Keyzom – Maharashtra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Subhadip Biswas - WB</a:t>
            </a:r>
          </a:p>
          <a:p>
            <a:pPr marL="342900" indent="-342900">
              <a:buFont typeface="+mj-lt"/>
              <a:buAutoNum type="arabicPeriod"/>
            </a:pPr>
            <a:endParaRPr lang="en-IN" sz="1200" dirty="0"/>
          </a:p>
          <a:p>
            <a:pPr marL="342900" indent="-342900">
              <a:buFont typeface="+mj-lt"/>
              <a:buAutoNum type="arabicPeriod"/>
            </a:pPr>
            <a:endParaRPr lang="en-IN" sz="1200" dirty="0"/>
          </a:p>
          <a:p>
            <a:pPr marL="0" indent="0">
              <a:buFont typeface="+mj-lt"/>
              <a:buNone/>
            </a:pPr>
            <a:r>
              <a:rPr lang="en-US" sz="1200" b="1" dirty="0"/>
              <a:t>Harjeet Kaur </a:t>
            </a:r>
            <a:r>
              <a:rPr lang="en-US" sz="1200" dirty="0"/>
              <a:t>(</a:t>
            </a:r>
            <a:r>
              <a:rPr lang="en-US" sz="1200" dirty="0" err="1"/>
              <a:t>a.k.a</a:t>
            </a:r>
            <a:r>
              <a:rPr lang="en-US" sz="1200" dirty="0"/>
              <a:t> Sherry) (Delhi- </a:t>
            </a:r>
            <a:r>
              <a:rPr lang="en-US" sz="1200" dirty="0" err="1"/>
              <a:t>Defence</a:t>
            </a:r>
            <a:r>
              <a:rPr lang="en-US" sz="1200" dirty="0"/>
              <a:t> Colony) - Only for registered/official address purpose, as needed).</a:t>
            </a:r>
          </a:p>
          <a:p>
            <a:pPr marL="0" indent="0">
              <a:buFont typeface="+mj-lt"/>
              <a:buNone/>
            </a:pPr>
            <a:endParaRPr lang="en-US" sz="1200" dirty="0"/>
          </a:p>
          <a:p>
            <a:pPr marL="0" indent="0">
              <a:buFont typeface="+mj-lt"/>
              <a:buNone/>
            </a:pPr>
            <a:endParaRPr lang="en-IN" sz="1200" b="1" dirty="0"/>
          </a:p>
          <a:p>
            <a:pPr marL="0" indent="0">
              <a:buFont typeface="+mj-lt"/>
              <a:buNone/>
            </a:pPr>
            <a:r>
              <a:rPr lang="en-IN" sz="1200" b="1" dirty="0"/>
              <a:t>Banking related</a:t>
            </a:r>
            <a:r>
              <a:rPr lang="en-IN" sz="1200" dirty="0"/>
              <a:t>: (5 persons)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Ralph Arthur Piper (P)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Kumar Kunal (T)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Myron Godfrey (AT)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John Ball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Patricia Gruber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E7E9D5-4CBD-898F-0375-880484B75B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1E964-220D-477E-B8E3-63BC82D2A261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3725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4D34E-C6F8-0D51-B6E1-3AC9EC339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5A4043-DE56-156B-1F7B-9A11C08BB6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52500" y="1143000"/>
            <a:ext cx="49530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C2B0A1-BB83-412F-1BFD-6E104CA628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200" dirty="0"/>
              <a:t>*</a:t>
            </a:r>
            <a:r>
              <a:rPr lang="en-IN" sz="1200" b="1" dirty="0"/>
              <a:t>Note</a:t>
            </a:r>
            <a:r>
              <a:rPr lang="en-IN" sz="1200" dirty="0"/>
              <a:t>: Names of the founding members (persons who signed the MOA), will remain on file indefinitely.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Ralph Arthur Piper (P) - Gurgaon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Kumar Kunal (T) - UP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Sangpo (S) - Delhi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Daniel Tulloch - Hyderabad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David Linus - Bihar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N" sz="1200" dirty="0"/>
              <a:t>Garland Star Lyngdoh - Shillong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Pema Keyzom – Maharashtra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Subhadip Biswas - WB</a:t>
            </a:r>
          </a:p>
          <a:p>
            <a:pPr marL="342900" indent="-342900">
              <a:buFont typeface="+mj-lt"/>
              <a:buAutoNum type="arabicPeriod"/>
            </a:pPr>
            <a:endParaRPr lang="en-IN" sz="1200" dirty="0"/>
          </a:p>
          <a:p>
            <a:pPr marL="342900" indent="-342900">
              <a:buFont typeface="+mj-lt"/>
              <a:buAutoNum type="arabicPeriod"/>
            </a:pPr>
            <a:endParaRPr lang="en-IN" sz="1200" dirty="0"/>
          </a:p>
          <a:p>
            <a:pPr marL="0" indent="0">
              <a:buFont typeface="+mj-lt"/>
              <a:buNone/>
            </a:pPr>
            <a:r>
              <a:rPr lang="en-US" sz="1200" b="1" dirty="0"/>
              <a:t>Harjeet Kaur </a:t>
            </a:r>
            <a:r>
              <a:rPr lang="en-US" sz="1200" dirty="0"/>
              <a:t>(</a:t>
            </a:r>
            <a:r>
              <a:rPr lang="en-US" sz="1200" dirty="0" err="1"/>
              <a:t>a.k.a</a:t>
            </a:r>
            <a:r>
              <a:rPr lang="en-US" sz="1200" dirty="0"/>
              <a:t> Sherry) (Delhi- </a:t>
            </a:r>
            <a:r>
              <a:rPr lang="en-US" sz="1200" dirty="0" err="1"/>
              <a:t>Defence</a:t>
            </a:r>
            <a:r>
              <a:rPr lang="en-US" sz="1200" dirty="0"/>
              <a:t> Colony) - Only for registered/official address purpose, as needed).</a:t>
            </a:r>
          </a:p>
          <a:p>
            <a:pPr marL="0" indent="0">
              <a:buFont typeface="+mj-lt"/>
              <a:buNone/>
            </a:pPr>
            <a:endParaRPr lang="en-US" sz="1200" dirty="0"/>
          </a:p>
          <a:p>
            <a:pPr marL="0" indent="0">
              <a:buFont typeface="+mj-lt"/>
              <a:buNone/>
            </a:pPr>
            <a:endParaRPr lang="en-IN" sz="1200" b="1" dirty="0"/>
          </a:p>
          <a:p>
            <a:pPr marL="0" indent="0">
              <a:buFont typeface="+mj-lt"/>
              <a:buNone/>
            </a:pPr>
            <a:r>
              <a:rPr lang="en-IN" sz="1200" b="1" dirty="0"/>
              <a:t>Banking related</a:t>
            </a:r>
            <a:r>
              <a:rPr lang="en-IN" sz="1200" dirty="0"/>
              <a:t>: (5 persons)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Ralph Arthur Piper (P)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Kumar Kunal (T)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Myron Godfrey (AT)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John Ball</a:t>
            </a:r>
          </a:p>
          <a:p>
            <a:pPr marL="72000" indent="0">
              <a:buFont typeface="+mj-lt"/>
              <a:buAutoNum type="arabicPeriod"/>
            </a:pPr>
            <a:r>
              <a:rPr lang="en-IN" sz="1200" dirty="0">
                <a:solidFill>
                  <a:schemeClr val="accent2">
                    <a:lumMod val="75000"/>
                  </a:schemeClr>
                </a:solidFill>
              </a:rPr>
              <a:t> Patricia Gruber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1FA616-A635-8F33-E9BF-8470999578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1E964-220D-477E-B8E3-63BC82D2A261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500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24F27-D8DC-7D2C-A009-1473AB53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FB1AD5-AED0-77EA-63C7-21AEE8F7DD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52500" y="1143000"/>
            <a:ext cx="49530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593694-9EB7-31B4-2482-2BE504E309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94DB3-4AC0-4B59-ED4D-38F4C7265D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1E964-220D-477E-B8E3-63BC82D2A261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1380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66557-5796-47FE-ADE4-54C72E05F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1F2595-0EF4-D02F-44DB-D73B86C6B5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52500" y="1143000"/>
            <a:ext cx="49530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BE2C2F-3AA1-96C6-A87C-9B36881931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IN" sz="1400" dirty="0"/>
              <a:t>Ralph Arthur Piper (P) - Gurgaon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Kumar Kunal (T) - UP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Myron Godfrey (T) (WB)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Rachel Dragwidge (S) (WB)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Michael D’ Rozario (WB)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b="1" dirty="0"/>
              <a:t>Shalini (Pune)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b="1" dirty="0"/>
              <a:t>Tenzing Moktan (WB)</a:t>
            </a:r>
            <a:endParaRPr lang="en-IN" sz="1200" b="1" dirty="0"/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Sedhar Ball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Drenko Pureval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Doug McGuire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Desmond Meyers 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200" dirty="0"/>
              <a:t>Pooja Gurung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John Ball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Patricia Gruber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Roy Robinson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Masood (advocate)</a:t>
            </a:r>
          </a:p>
          <a:p>
            <a:pPr marL="342900" indent="-342900">
              <a:buFont typeface="+mj-lt"/>
              <a:buAutoNum type="arabicPeriod"/>
            </a:pPr>
            <a:endParaRPr lang="en-IN" sz="1200" dirty="0"/>
          </a:p>
          <a:p>
            <a:pPr marL="342900" lvl="0" indent="-342900" defTabSz="914400">
              <a:buFont typeface="+mj-lt"/>
              <a:buAutoNum type="arabicPeriod"/>
              <a:defRPr/>
            </a:pPr>
            <a:endParaRPr lang="en-IN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4B5F4-FB44-7952-9F19-A665B3C159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1E964-220D-477E-B8E3-63BC82D2A261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875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9273E-C981-2D20-3A9E-5553CE9F7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C5339D-0C39-2006-5AD0-E72BD5C24F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52500" y="1143000"/>
            <a:ext cx="49530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0B5A48-77E2-A766-5FF7-73E8588C30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6460A9-1242-1175-455B-4850453CCE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1E964-220D-477E-B8E3-63BC82D2A261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2323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27019-526C-DCE6-BAE0-8EA7D719A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920B40-6024-AE70-1E46-C2AB6A0049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52500" y="1143000"/>
            <a:ext cx="49530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DCCAB1-13F6-D8EF-5999-124123D6F2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2C31E-67EA-05F6-3C12-0E25DCC560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1E964-220D-477E-B8E3-63BC82D2A261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50608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46633-DA93-0586-254B-141EAC93F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D96F78-8EDB-1715-9771-BECF63032A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52500" y="1143000"/>
            <a:ext cx="49530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ECD9E8-CDD2-2EBB-B0AC-F47701CC6A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1E8B58-3DA7-2B4C-272E-E2F0792C52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1E964-220D-477E-B8E3-63BC82D2A261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7981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7B7FA-2E24-E45F-47CB-6B5B246C7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425F48-F0C2-056B-1D68-96637F3A13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52500" y="1143000"/>
            <a:ext cx="49530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26F57D-647B-EF15-C867-BDB5CF2E17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b="1" dirty="0"/>
              <a:t>Regards the nominations to the BOM. </a:t>
            </a:r>
          </a:p>
          <a:p>
            <a:pPr marL="1714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IN" dirty="0"/>
              <a:t>If we don’t see suitable candidates selected into the BOM, Should we question via email as to how </a:t>
            </a:r>
            <a:r>
              <a:rPr lang="en-IN" b="1" dirty="0"/>
              <a:t>Deniese Smith </a:t>
            </a:r>
            <a:r>
              <a:rPr lang="en-IN" dirty="0"/>
              <a:t>made it to the BOM?</a:t>
            </a:r>
          </a:p>
          <a:p>
            <a:pPr marL="1714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IN" dirty="0"/>
              <a:t>What do we do about the SMC Project?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4AA9D-F6CF-9621-80A8-70BA4FFC4A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1E964-220D-477E-B8E3-63BC82D2A261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2878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43173"/>
            <a:ext cx="9144000" cy="2644599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89757"/>
            <a:ext cx="9144000" cy="18339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8B16F80D-45E4-440D-987B-3D54D257B670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21398C3A-F33D-426D-9A02-6C6F81D868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196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4427"/>
            <a:ext cx="10515600" cy="14682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022133"/>
            <a:ext cx="10515600" cy="48197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8B16F80D-45E4-440D-987B-3D54D257B670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21398C3A-F33D-426D-9A02-6C6F81D868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1580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04427"/>
            <a:ext cx="2628900" cy="643741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04427"/>
            <a:ext cx="7734300" cy="643741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8B16F80D-45E4-440D-987B-3D54D257B670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21398C3A-F33D-426D-9A02-6C6F81D868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4704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804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4427"/>
            <a:ext cx="10515600" cy="14682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2133"/>
            <a:ext cx="10515600" cy="4819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8B16F80D-45E4-440D-987B-3D54D257B670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21398C3A-F33D-426D-9A02-6C6F81D868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35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93773"/>
            <a:ext cx="10515600" cy="315980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083468"/>
            <a:ext cx="10515600" cy="16616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8B16F80D-45E4-440D-987B-3D54D257B670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21398C3A-F33D-426D-9A02-6C6F81D868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063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4427"/>
            <a:ext cx="10515600" cy="14682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22133"/>
            <a:ext cx="5181600" cy="4819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022133"/>
            <a:ext cx="5181600" cy="4819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8B16F80D-45E4-440D-987B-3D54D257B670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21398C3A-F33D-426D-9A02-6C6F81D868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523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04427"/>
            <a:ext cx="10515600" cy="14682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862122"/>
            <a:ext cx="5157787" cy="91259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774719"/>
            <a:ext cx="5157787" cy="40811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62122"/>
            <a:ext cx="5183188" cy="91259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774719"/>
            <a:ext cx="5183188" cy="40811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8B16F80D-45E4-440D-987B-3D54D257B670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21398C3A-F33D-426D-9A02-6C6F81D868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44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4427"/>
            <a:ext cx="10515600" cy="14682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6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8B16F80D-45E4-440D-987B-3D54D257B670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21398C3A-F33D-426D-9A02-6C6F81D868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744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506412"/>
            <a:ext cx="3932237" cy="1772444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093711"/>
            <a:ext cx="6172200" cy="539821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278857"/>
            <a:ext cx="3932237" cy="4221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8B16F80D-45E4-440D-987B-3D54D257B670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21398C3A-F33D-426D-9A02-6C6F81D868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755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506412"/>
            <a:ext cx="3932237" cy="1772444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093711"/>
            <a:ext cx="6172200" cy="53982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278857"/>
            <a:ext cx="3932237" cy="4221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8B16F80D-45E4-440D-987B-3D54D257B670}" type="datetimeFigureOut">
              <a:rPr lang="en-IN" smtClean="0"/>
              <a:t>31-08-2025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/>
          <a:lstStyle/>
          <a:p>
            <a:fld id="{21398C3A-F33D-426D-9A02-6C6F81D8681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77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04427"/>
            <a:ext cx="10515600" cy="1468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22133"/>
            <a:ext cx="10515600" cy="4819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040541"/>
            <a:ext cx="2743200" cy="4044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040541"/>
            <a:ext cx="4114800" cy="4044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7040541"/>
            <a:ext cx="2743200" cy="4044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806713C4-6990-1556-ACC6-B5D938EFB011}"/>
              </a:ext>
            </a:extLst>
          </p:cNvPr>
          <p:cNvSpPr/>
          <p:nvPr userDrawn="1"/>
        </p:nvSpPr>
        <p:spPr>
          <a:xfrm>
            <a:off x="-39328" y="-21168"/>
            <a:ext cx="12231328" cy="2053139"/>
          </a:xfrm>
          <a:custGeom>
            <a:avLst/>
            <a:gdLst>
              <a:gd name="connsiteX0" fmla="*/ 0 w 7551420"/>
              <a:gd name="connsiteY0" fmla="*/ 0 h 1440180"/>
              <a:gd name="connsiteX1" fmla="*/ 7551420 w 7551420"/>
              <a:gd name="connsiteY1" fmla="*/ 0 h 1440180"/>
              <a:gd name="connsiteX2" fmla="*/ 7551420 w 7551420"/>
              <a:gd name="connsiteY2" fmla="*/ 1440180 h 1440180"/>
              <a:gd name="connsiteX3" fmla="*/ 0 w 7551420"/>
              <a:gd name="connsiteY3" fmla="*/ 1440180 h 1440180"/>
              <a:gd name="connsiteX4" fmla="*/ 0 w 7551420"/>
              <a:gd name="connsiteY4" fmla="*/ 0 h 1440180"/>
              <a:gd name="connsiteX0" fmla="*/ 45720 w 7597140"/>
              <a:gd name="connsiteY0" fmla="*/ 0 h 1889760"/>
              <a:gd name="connsiteX1" fmla="*/ 7597140 w 7597140"/>
              <a:gd name="connsiteY1" fmla="*/ 0 h 1889760"/>
              <a:gd name="connsiteX2" fmla="*/ 7597140 w 7597140"/>
              <a:gd name="connsiteY2" fmla="*/ 1440180 h 1889760"/>
              <a:gd name="connsiteX3" fmla="*/ 0 w 7597140"/>
              <a:gd name="connsiteY3" fmla="*/ 1889760 h 1889760"/>
              <a:gd name="connsiteX4" fmla="*/ 45720 w 7597140"/>
              <a:gd name="connsiteY4" fmla="*/ 0 h 1889760"/>
              <a:gd name="connsiteX0" fmla="*/ 45720 w 7597140"/>
              <a:gd name="connsiteY0" fmla="*/ 0 h 1889760"/>
              <a:gd name="connsiteX1" fmla="*/ 7597140 w 7597140"/>
              <a:gd name="connsiteY1" fmla="*/ 0 h 1889760"/>
              <a:gd name="connsiteX2" fmla="*/ 7597140 w 7597140"/>
              <a:gd name="connsiteY2" fmla="*/ 1440180 h 1889760"/>
              <a:gd name="connsiteX3" fmla="*/ 0 w 7597140"/>
              <a:gd name="connsiteY3" fmla="*/ 1889760 h 1889760"/>
              <a:gd name="connsiteX4" fmla="*/ 45720 w 7597140"/>
              <a:gd name="connsiteY4" fmla="*/ 0 h 1889760"/>
              <a:gd name="connsiteX0" fmla="*/ 45720 w 7597140"/>
              <a:gd name="connsiteY0" fmla="*/ 0 h 1889760"/>
              <a:gd name="connsiteX1" fmla="*/ 7597140 w 7597140"/>
              <a:gd name="connsiteY1" fmla="*/ 0 h 1889760"/>
              <a:gd name="connsiteX2" fmla="*/ 7597140 w 7597140"/>
              <a:gd name="connsiteY2" fmla="*/ 1242060 h 1889760"/>
              <a:gd name="connsiteX3" fmla="*/ 0 w 7597140"/>
              <a:gd name="connsiteY3" fmla="*/ 1889760 h 1889760"/>
              <a:gd name="connsiteX4" fmla="*/ 45720 w 7597140"/>
              <a:gd name="connsiteY4" fmla="*/ 0 h 1889760"/>
              <a:gd name="connsiteX0" fmla="*/ 0 w 7551420"/>
              <a:gd name="connsiteY0" fmla="*/ 0 h 1889760"/>
              <a:gd name="connsiteX1" fmla="*/ 7551420 w 7551420"/>
              <a:gd name="connsiteY1" fmla="*/ 0 h 1889760"/>
              <a:gd name="connsiteX2" fmla="*/ 7551420 w 7551420"/>
              <a:gd name="connsiteY2" fmla="*/ 1242060 h 1889760"/>
              <a:gd name="connsiteX3" fmla="*/ 23196 w 7551420"/>
              <a:gd name="connsiteY3" fmla="*/ 1889760 h 1889760"/>
              <a:gd name="connsiteX4" fmla="*/ 0 w 7551420"/>
              <a:gd name="connsiteY4" fmla="*/ 0 h 1889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51420" h="1889760">
                <a:moveTo>
                  <a:pt x="0" y="0"/>
                </a:moveTo>
                <a:lnTo>
                  <a:pt x="7551420" y="0"/>
                </a:lnTo>
                <a:lnTo>
                  <a:pt x="7551420" y="1242060"/>
                </a:lnTo>
                <a:cubicBezTo>
                  <a:pt x="3868420" y="-71120"/>
                  <a:pt x="2555576" y="1739900"/>
                  <a:pt x="23196" y="1889760"/>
                </a:cubicBezTo>
                <a:lnTo>
                  <a:pt x="0" y="0"/>
                </a:lnTo>
                <a:close/>
              </a:path>
            </a:pathLst>
          </a:custGeom>
          <a:solidFill>
            <a:srgbClr val="0500B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N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C0F525-4BBA-F0C7-30D5-A33F1D53245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175" y="51174"/>
            <a:ext cx="1535337" cy="1042767"/>
          </a:xfrm>
          <a:prstGeom prst="ellipse">
            <a:avLst/>
          </a:prstGeom>
          <a:ln w="66675">
            <a:solidFill>
              <a:schemeClr val="bg1"/>
            </a:solidFill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53043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7746F0-3CF7-57A5-0E55-C8B7FFD16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980DC6-062F-731B-DE4D-E344CF7C3B74}"/>
              </a:ext>
            </a:extLst>
          </p:cNvPr>
          <p:cNvSpPr txBox="1"/>
          <p:nvPr/>
        </p:nvSpPr>
        <p:spPr>
          <a:xfrm>
            <a:off x="1978523" y="3151763"/>
            <a:ext cx="8234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3600" dirty="0">
                <a:solidFill>
                  <a:srgbClr val="002060"/>
                </a:solidFill>
                <a:latin typeface="Calibri" panose="020F0502020204030204"/>
              </a:rPr>
              <a:t>SPDGH - Annual General Meeting (AGM)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D921EB-ADA0-C91E-82E0-DB1035CC216A}"/>
              </a:ext>
            </a:extLst>
          </p:cNvPr>
          <p:cNvSpPr txBox="1"/>
          <p:nvPr/>
        </p:nvSpPr>
        <p:spPr>
          <a:xfrm>
            <a:off x="327277" y="566622"/>
            <a:ext cx="1980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3600" dirty="0">
                <a:solidFill>
                  <a:schemeClr val="bg1"/>
                </a:solidFill>
                <a:latin typeface="Calibri" panose="020F0502020204030204"/>
              </a:rPr>
              <a:t>AGM</a:t>
            </a:r>
          </a:p>
        </p:txBody>
      </p:sp>
    </p:spTree>
    <p:extLst>
      <p:ext uri="{BB962C8B-B14F-4D97-AF65-F5344CB8AC3E}">
        <p14:creationId xmlns:p14="http://schemas.microsoft.com/office/powerpoint/2010/main" val="240142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D00D1F-9C7B-62C9-404C-8D020CFEC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80E300-5CCA-2665-6B1B-9BE6598711E7}"/>
              </a:ext>
            </a:extLst>
          </p:cNvPr>
          <p:cNvSpPr txBox="1"/>
          <p:nvPr/>
        </p:nvSpPr>
        <p:spPr>
          <a:xfrm>
            <a:off x="207710" y="486741"/>
            <a:ext cx="3331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3200" dirty="0">
                <a:solidFill>
                  <a:prstClr val="white"/>
                </a:solidFill>
                <a:latin typeface="Calibri" panose="020F0502020204030204"/>
              </a:rPr>
              <a:t>Close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E2712A0-9D10-F542-2300-24DA43B75946}"/>
              </a:ext>
            </a:extLst>
          </p:cNvPr>
          <p:cNvSpPr/>
          <p:nvPr/>
        </p:nvSpPr>
        <p:spPr>
          <a:xfrm>
            <a:off x="3201061" y="2990199"/>
            <a:ext cx="62515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Thank You for 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J</a:t>
            </a:r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oining</a:t>
            </a:r>
          </a:p>
        </p:txBody>
      </p:sp>
    </p:spTree>
    <p:extLst>
      <p:ext uri="{BB962C8B-B14F-4D97-AF65-F5344CB8AC3E}">
        <p14:creationId xmlns:p14="http://schemas.microsoft.com/office/powerpoint/2010/main" val="3131032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7569FD-5BA5-F44E-B9C1-1B2FC5F81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787A44-B18B-FF74-F814-58E8D0D29E80}"/>
              </a:ext>
            </a:extLst>
          </p:cNvPr>
          <p:cNvSpPr txBox="1"/>
          <p:nvPr/>
        </p:nvSpPr>
        <p:spPr>
          <a:xfrm>
            <a:off x="327277" y="566622"/>
            <a:ext cx="1980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3600" dirty="0">
                <a:solidFill>
                  <a:schemeClr val="bg1"/>
                </a:solidFill>
                <a:latin typeface="Calibri" panose="020F0502020204030204"/>
              </a:rPr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FAA694-82CE-A1F5-EF45-87D6088066CF}"/>
              </a:ext>
            </a:extLst>
          </p:cNvPr>
          <p:cNvSpPr txBox="1"/>
          <p:nvPr/>
        </p:nvSpPr>
        <p:spPr>
          <a:xfrm>
            <a:off x="452761" y="2263806"/>
            <a:ext cx="1115035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2060"/>
                </a:solidFill>
              </a:rPr>
              <a:t>Welcome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4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2060"/>
                </a:solidFill>
              </a:rPr>
              <a:t>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4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2060"/>
                </a:solidFill>
              </a:rPr>
              <a:t>Society 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4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2060"/>
                </a:solidFill>
              </a:rPr>
              <a:t>Banking Update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4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2060"/>
                </a:solidFill>
              </a:rPr>
              <a:t>Open Items</a:t>
            </a:r>
          </a:p>
        </p:txBody>
      </p:sp>
    </p:spTree>
    <p:extLst>
      <p:ext uri="{BB962C8B-B14F-4D97-AF65-F5344CB8AC3E}">
        <p14:creationId xmlns:p14="http://schemas.microsoft.com/office/powerpoint/2010/main" val="1092456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E72E1E-9BFC-93D7-6ACD-570B275FA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165C38E-14CC-6A58-2C31-72EE56BD59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7587" y="2010541"/>
            <a:ext cx="5416826" cy="357510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9E85DBA-8099-DA46-3ACC-A7DBCA457697}"/>
              </a:ext>
            </a:extLst>
          </p:cNvPr>
          <p:cNvSpPr txBox="1"/>
          <p:nvPr/>
        </p:nvSpPr>
        <p:spPr>
          <a:xfrm>
            <a:off x="207710" y="486741"/>
            <a:ext cx="3331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3200" dirty="0">
                <a:solidFill>
                  <a:prstClr val="white"/>
                </a:solidFill>
                <a:latin typeface="Calibri" panose="020F0502020204030204"/>
              </a:rPr>
              <a:t>Society Structure</a:t>
            </a:r>
          </a:p>
          <a:p>
            <a:pPr>
              <a:defRPr/>
            </a:pPr>
            <a:r>
              <a:rPr lang="en-IN" sz="2400" dirty="0">
                <a:solidFill>
                  <a:prstClr val="white"/>
                </a:solidFill>
                <a:latin typeface="Calibri" panose="020F0502020204030204"/>
              </a:rPr>
              <a:t>(</a:t>
            </a:r>
            <a:r>
              <a:rPr lang="en-IN" sz="2000" dirty="0">
                <a:solidFill>
                  <a:prstClr val="white"/>
                </a:solidFill>
                <a:latin typeface="Calibri" panose="020F0502020204030204"/>
              </a:rPr>
              <a:t>Passing on the Baton</a:t>
            </a:r>
            <a:r>
              <a:rPr lang="en-IN" sz="2400" dirty="0">
                <a:solidFill>
                  <a:prstClr val="white"/>
                </a:solidFill>
                <a:latin typeface="Calibri" panose="020F050202020403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803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647F74-4EE1-BB35-640E-2050B52A1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4ECCD68-4D46-9AC4-4A2E-44FF00A0AAE4}"/>
              </a:ext>
            </a:extLst>
          </p:cNvPr>
          <p:cNvSpPr txBox="1"/>
          <p:nvPr/>
        </p:nvSpPr>
        <p:spPr>
          <a:xfrm>
            <a:off x="207710" y="486741"/>
            <a:ext cx="3331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3200" dirty="0">
                <a:solidFill>
                  <a:prstClr val="white"/>
                </a:solidFill>
                <a:latin typeface="Calibri" panose="020F0502020204030204"/>
              </a:rPr>
              <a:t>Society Structure</a:t>
            </a:r>
          </a:p>
          <a:p>
            <a:pPr>
              <a:defRPr/>
            </a:pPr>
            <a:r>
              <a:rPr lang="en-IN" sz="2400" dirty="0">
                <a:solidFill>
                  <a:prstClr val="white"/>
                </a:solidFill>
                <a:latin typeface="Calibri" panose="020F0502020204030204"/>
              </a:rPr>
              <a:t>(</a:t>
            </a:r>
            <a:r>
              <a:rPr lang="en-IN" sz="2000" dirty="0">
                <a:solidFill>
                  <a:prstClr val="white"/>
                </a:solidFill>
                <a:latin typeface="Calibri" panose="020F0502020204030204"/>
              </a:rPr>
              <a:t>Passing on the Baton</a:t>
            </a:r>
            <a:r>
              <a:rPr lang="en-IN" sz="2400" dirty="0">
                <a:solidFill>
                  <a:prstClr val="white"/>
                </a:solidFill>
                <a:latin typeface="Calibri" panose="020F0502020204030204"/>
              </a:rPr>
              <a:t>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B75D77-1B81-3342-D29C-C871A4B0EACD}"/>
              </a:ext>
            </a:extLst>
          </p:cNvPr>
          <p:cNvSpPr/>
          <p:nvPr/>
        </p:nvSpPr>
        <p:spPr>
          <a:xfrm>
            <a:off x="2841979" y="1986845"/>
            <a:ext cx="7032977" cy="7902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/>
              <a:t>Founding Members (max 8)</a:t>
            </a:r>
          </a:p>
          <a:p>
            <a:pPr algn="ctr"/>
            <a:r>
              <a:rPr lang="en-IN" dirty="0"/>
              <a:t>Appoint members to form the General Body.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96259F-BF11-61E6-6FC0-84E3FC217229}"/>
              </a:ext>
            </a:extLst>
          </p:cNvPr>
          <p:cNvSpPr/>
          <p:nvPr/>
        </p:nvSpPr>
        <p:spPr>
          <a:xfrm>
            <a:off x="3028467" y="3222979"/>
            <a:ext cx="6480000" cy="79022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/>
              <a:t>General Body (max 8)</a:t>
            </a:r>
          </a:p>
          <a:p>
            <a:pPr algn="ctr"/>
            <a:r>
              <a:rPr lang="en-IN" dirty="0"/>
              <a:t>Appoint members to form the Executive Committee.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00D477-8368-B698-D4FD-5086D1371092}"/>
              </a:ext>
            </a:extLst>
          </p:cNvPr>
          <p:cNvSpPr/>
          <p:nvPr/>
        </p:nvSpPr>
        <p:spPr>
          <a:xfrm>
            <a:off x="3370467" y="4459113"/>
            <a:ext cx="5760000" cy="79022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/>
              <a:t>Executive Committee (max 10)</a:t>
            </a:r>
          </a:p>
          <a:p>
            <a:pPr algn="ctr"/>
            <a:r>
              <a:rPr lang="en-IN" dirty="0"/>
              <a:t>Appoint members to form the Board of Trustees.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2EA874-8D59-87EF-F76A-BA688242C9A6}"/>
              </a:ext>
            </a:extLst>
          </p:cNvPr>
          <p:cNvSpPr/>
          <p:nvPr/>
        </p:nvSpPr>
        <p:spPr>
          <a:xfrm>
            <a:off x="3730467" y="5596228"/>
            <a:ext cx="5040000" cy="79022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/>
              <a:t>Board of Trustees (max 5)</a:t>
            </a:r>
          </a:p>
          <a:p>
            <a:pPr algn="ctr"/>
            <a:r>
              <a:rPr lang="en-IN" dirty="0"/>
              <a:t>Provide advise and guidance to EC</a:t>
            </a:r>
          </a:p>
        </p:txBody>
      </p:sp>
    </p:spTree>
    <p:extLst>
      <p:ext uri="{BB962C8B-B14F-4D97-AF65-F5344CB8AC3E}">
        <p14:creationId xmlns:p14="http://schemas.microsoft.com/office/powerpoint/2010/main" val="38320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428A87-2088-BF52-0EFA-BD1BCCDE7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AACB96B-98B9-6E06-839E-5BE436A6C697}"/>
              </a:ext>
            </a:extLst>
          </p:cNvPr>
          <p:cNvSpPr txBox="1"/>
          <p:nvPr/>
        </p:nvSpPr>
        <p:spPr>
          <a:xfrm>
            <a:off x="207710" y="486741"/>
            <a:ext cx="3331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3200" dirty="0">
                <a:solidFill>
                  <a:prstClr val="white"/>
                </a:solidFill>
                <a:latin typeface="Calibri" panose="020F0502020204030204"/>
              </a:rPr>
              <a:t>Society Structure</a:t>
            </a:r>
          </a:p>
          <a:p>
            <a:pPr>
              <a:defRPr/>
            </a:pPr>
            <a:r>
              <a:rPr lang="en-IN" sz="2400" dirty="0">
                <a:solidFill>
                  <a:prstClr val="white"/>
                </a:solidFill>
                <a:latin typeface="Calibri" panose="020F0502020204030204"/>
              </a:rPr>
              <a:t>(</a:t>
            </a:r>
            <a:r>
              <a:rPr lang="en-IN" sz="2000" dirty="0">
                <a:solidFill>
                  <a:prstClr val="white"/>
                </a:solidFill>
                <a:latin typeface="Calibri" panose="020F0502020204030204"/>
              </a:rPr>
              <a:t>Passing on the Baton</a:t>
            </a:r>
            <a:r>
              <a:rPr lang="en-IN" sz="2400" dirty="0">
                <a:solidFill>
                  <a:prstClr val="white"/>
                </a:solidFill>
                <a:latin typeface="Calibri" panose="020F0502020204030204"/>
              </a:rPr>
              <a:t>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E243B66-0E4E-6187-5690-272A7552E6CB}"/>
              </a:ext>
            </a:extLst>
          </p:cNvPr>
          <p:cNvSpPr/>
          <p:nvPr/>
        </p:nvSpPr>
        <p:spPr>
          <a:xfrm>
            <a:off x="118929" y="2842412"/>
            <a:ext cx="2918781" cy="209633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sz="1400" b="1" dirty="0"/>
              <a:t>Founding Members (max 8)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Ralph Arthur Piper (P) - Gurgaon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Kumar Kunal (T) - UP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Sangpo (S) - Delhi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Daniel Tulloch - Hyderabad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David Linus - Bihar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Garland Star Lyngdoh - Shillong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Pema Keyzom – Maharashtra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Subhadip Biswas - WB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33D5BEB-FF91-7B6C-1DC1-71B33F4B4D2F}"/>
              </a:ext>
            </a:extLst>
          </p:cNvPr>
          <p:cNvSpPr/>
          <p:nvPr/>
        </p:nvSpPr>
        <p:spPr>
          <a:xfrm>
            <a:off x="3061107" y="2842412"/>
            <a:ext cx="2981344" cy="209633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sz="1400" b="1" dirty="0"/>
              <a:t>General Body (max 8)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Ralph Arthur Piper (P) - Gurgaon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Kumar Kunal (T) - UP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Myron Godfrey (T) (WB)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Rachel Dragwidge (S) (WB)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Michael D’ Rozario (WB)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Shalini (Delhi)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Tenzing Moktan (WB)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Vacant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39F83B-4739-1FEC-4904-94535E69027C}"/>
              </a:ext>
            </a:extLst>
          </p:cNvPr>
          <p:cNvSpPr/>
          <p:nvPr/>
        </p:nvSpPr>
        <p:spPr>
          <a:xfrm>
            <a:off x="6065848" y="2842412"/>
            <a:ext cx="2981344" cy="20963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sz="1400" b="1" dirty="0"/>
              <a:t>Executive Committee (max 10)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Sedhar Ball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Drenko Pureval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Doug McGuire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Desmond Meyers 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Pooja Gurung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Rachael Dragwidge 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Ralph Arthur Piper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0495D8-EE5F-7542-15C6-521D9312B038}"/>
              </a:ext>
            </a:extLst>
          </p:cNvPr>
          <p:cNvSpPr/>
          <p:nvPr/>
        </p:nvSpPr>
        <p:spPr>
          <a:xfrm>
            <a:off x="9070588" y="2842412"/>
            <a:ext cx="3023760" cy="209633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sz="1400" b="1" dirty="0"/>
              <a:t>Board Of Trustees (max 5)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John Ball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Patricia Gruber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Roy Robinson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Masood (advocate)</a:t>
            </a:r>
          </a:p>
        </p:txBody>
      </p:sp>
    </p:spTree>
    <p:extLst>
      <p:ext uri="{BB962C8B-B14F-4D97-AF65-F5344CB8AC3E}">
        <p14:creationId xmlns:p14="http://schemas.microsoft.com/office/powerpoint/2010/main" val="2293234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F0A47B-249D-3543-7EF8-93E5C04C0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375FAE2-C6F5-C16D-EA28-480DA5130896}"/>
              </a:ext>
            </a:extLst>
          </p:cNvPr>
          <p:cNvSpPr txBox="1"/>
          <p:nvPr/>
        </p:nvSpPr>
        <p:spPr>
          <a:xfrm>
            <a:off x="207710" y="486741"/>
            <a:ext cx="3331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3200" dirty="0">
                <a:solidFill>
                  <a:prstClr val="white"/>
                </a:solidFill>
                <a:latin typeface="Calibri" panose="020F0502020204030204"/>
              </a:rPr>
              <a:t>Society Structure</a:t>
            </a:r>
          </a:p>
          <a:p>
            <a:pPr>
              <a:defRPr/>
            </a:pPr>
            <a:r>
              <a:rPr lang="en-IN" sz="2400" dirty="0">
                <a:solidFill>
                  <a:prstClr val="white"/>
                </a:solidFill>
                <a:latin typeface="Calibri" panose="020F0502020204030204"/>
              </a:rPr>
              <a:t>(</a:t>
            </a:r>
            <a:r>
              <a:rPr lang="en-IN" sz="2000" dirty="0">
                <a:solidFill>
                  <a:prstClr val="white"/>
                </a:solidFill>
                <a:latin typeface="Calibri" panose="020F0502020204030204"/>
              </a:rPr>
              <a:t>Passing on the Baton</a:t>
            </a:r>
            <a:r>
              <a:rPr lang="en-IN" sz="2400" dirty="0">
                <a:solidFill>
                  <a:prstClr val="white"/>
                </a:solidFill>
                <a:latin typeface="Calibri" panose="020F0502020204030204"/>
              </a:rPr>
              <a:t>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A62B78-579B-9D94-0AFC-93E0A401C221}"/>
              </a:ext>
            </a:extLst>
          </p:cNvPr>
          <p:cNvSpPr/>
          <p:nvPr/>
        </p:nvSpPr>
        <p:spPr>
          <a:xfrm>
            <a:off x="118929" y="2158828"/>
            <a:ext cx="2918781" cy="209633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sz="1400" b="1" dirty="0"/>
              <a:t>Founding Members (max 8)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Ralph Arthur Piper (P) - Gurgaon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Kumar Kunal (T) - UP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Sangpo (S) - Delhi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Daniel Tulloch - Hyderabad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David Linus - Bihar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Garland Star Lyngdoh - Shillong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Pema Keyzom – Maharashtra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Subhadip Biswas - WB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3BC476-B086-A7D2-0259-EED728CA1BB1}"/>
              </a:ext>
            </a:extLst>
          </p:cNvPr>
          <p:cNvSpPr/>
          <p:nvPr/>
        </p:nvSpPr>
        <p:spPr>
          <a:xfrm>
            <a:off x="3061107" y="2158828"/>
            <a:ext cx="2981344" cy="209633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sz="1400" b="1" dirty="0"/>
              <a:t>General Body (max 8)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Ralph Arthur Piper (P) - Gurgaon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Kumar Kunal (T) - UP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Myron Godfrey (T) (WB)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Rachel Dragwidge (S) (WB)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Michael D’ Rozario (WB)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Shalini (Pune)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Tenzing Moktan (WB)</a:t>
            </a:r>
          </a:p>
          <a:p>
            <a:pPr marL="342900" lvl="0" indent="-342900" defTabSz="914400">
              <a:buFont typeface="+mj-lt"/>
              <a:buAutoNum type="arabicPeriod"/>
              <a:defRPr/>
            </a:pPr>
            <a:r>
              <a:rPr lang="en-IN" sz="1400" dirty="0"/>
              <a:t>Vacant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266CAA-0594-2654-ABFA-1840B1E724C6}"/>
              </a:ext>
            </a:extLst>
          </p:cNvPr>
          <p:cNvSpPr/>
          <p:nvPr/>
        </p:nvSpPr>
        <p:spPr>
          <a:xfrm>
            <a:off x="6065848" y="2158828"/>
            <a:ext cx="2981344" cy="20963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sz="1400" b="1" dirty="0"/>
              <a:t>Executive Committee (max 10)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Sedhar Ball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Drenko Pureval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Doug McGuire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Desmond Meyers 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Pooja Gurung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Rachael Dragwidge 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1400" dirty="0"/>
              <a:t>Ralph Arthur Piper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22C33D-BDE3-E32C-44C6-2012F8DE7171}"/>
              </a:ext>
            </a:extLst>
          </p:cNvPr>
          <p:cNvSpPr/>
          <p:nvPr/>
        </p:nvSpPr>
        <p:spPr>
          <a:xfrm>
            <a:off x="9070588" y="2158828"/>
            <a:ext cx="3023760" cy="209633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sz="1400" b="1" dirty="0"/>
              <a:t>Board Of Trustees (max 5)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John Ball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Patricia Gruber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Roy Robinson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Masood (advocate)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65CBB25-4984-E00E-D0B8-D656348D1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113282"/>
              </p:ext>
            </p:extLst>
          </p:nvPr>
        </p:nvGraphicFramePr>
        <p:xfrm>
          <a:off x="81430" y="4460265"/>
          <a:ext cx="12021795" cy="2196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3611">
                  <a:extLst>
                    <a:ext uri="{9D8B030D-6E8A-4147-A177-3AD203B41FA5}">
                      <a16:colId xmlns:a16="http://schemas.microsoft.com/office/drawing/2014/main" val="1966124503"/>
                    </a:ext>
                  </a:extLst>
                </a:gridCol>
                <a:gridCol w="3000653">
                  <a:extLst>
                    <a:ext uri="{9D8B030D-6E8A-4147-A177-3AD203B41FA5}">
                      <a16:colId xmlns:a16="http://schemas.microsoft.com/office/drawing/2014/main" val="1400241539"/>
                    </a:ext>
                  </a:extLst>
                </a:gridCol>
                <a:gridCol w="3027285">
                  <a:extLst>
                    <a:ext uri="{9D8B030D-6E8A-4147-A177-3AD203B41FA5}">
                      <a16:colId xmlns:a16="http://schemas.microsoft.com/office/drawing/2014/main" val="4140168378"/>
                    </a:ext>
                  </a:extLst>
                </a:gridCol>
                <a:gridCol w="3030246">
                  <a:extLst>
                    <a:ext uri="{9D8B030D-6E8A-4147-A177-3AD203B41FA5}">
                      <a16:colId xmlns:a16="http://schemas.microsoft.com/office/drawing/2014/main" val="811483483"/>
                    </a:ext>
                  </a:extLst>
                </a:gridCol>
              </a:tblGrid>
              <a:tr h="557439">
                <a:tc>
                  <a:txBody>
                    <a:bodyPr/>
                    <a:lstStyle/>
                    <a:p>
                      <a:pPr algn="ctr"/>
                      <a:r>
                        <a:rPr lang="en-IN" sz="1200" dirty="0"/>
                        <a:t>Particulars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dirty="0"/>
                        <a:t>GENERAL BODY 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dirty="0"/>
                        <a:t>NOMINATION COMMITTEE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dirty="0"/>
                        <a:t>(GB/NC) -  (</a:t>
                      </a:r>
                      <a:r>
                        <a:rPr lang="en-IN" sz="1200" b="0" dirty="0"/>
                        <a:t>Across India only</a:t>
                      </a:r>
                      <a:r>
                        <a:rPr lang="en-IN" sz="12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dirty="0"/>
                        <a:t>EXECUTIVE COMMITTEE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dirty="0"/>
                        <a:t>(EC)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dirty="0"/>
                        <a:t>BOARD OF TRUSTEES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dirty="0"/>
                        <a:t>(BOT)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004124"/>
                  </a:ext>
                </a:extLst>
              </a:tr>
              <a:tr h="326173">
                <a:tc>
                  <a:txBody>
                    <a:bodyPr/>
                    <a:lstStyle/>
                    <a:p>
                      <a:pPr algn="l"/>
                      <a:r>
                        <a:rPr lang="en-IN" sz="1200" b="1" dirty="0"/>
                        <a:t>Tenure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/>
                        <a:t>Until Retirement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/>
                        <a:t>3yrs (Jan 1, 2025 -  Dec 31, 2027). </a:t>
                      </a:r>
                    </a:p>
                    <a:p>
                      <a:pPr algn="ctr"/>
                      <a:r>
                        <a:rPr lang="en-IN" sz="1200" dirty="0"/>
                        <a:t>(tenure can be extended upon re-election)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/>
                        <a:t>3yrs (Jan 1, 2025 -  Dec 31, 2027). </a:t>
                      </a:r>
                    </a:p>
                    <a:p>
                      <a:pPr algn="ctr"/>
                      <a:r>
                        <a:rPr lang="en-IN" sz="1200" dirty="0"/>
                        <a:t>(tenure can be extended upon re-election)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3994631"/>
                  </a:ext>
                </a:extLst>
              </a:tr>
              <a:tr h="459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/>
                        <a:t>Key Responsibility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/>
                        <a:t>All tasks as outlined in the </a:t>
                      </a:r>
                    </a:p>
                    <a:p>
                      <a:pPr algn="ctr"/>
                      <a:r>
                        <a:rPr lang="en-IN" sz="1200" dirty="0"/>
                        <a:t>Rules and Regulations (MOA)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/>
                        <a:t>Management and Governance </a:t>
                      </a:r>
                    </a:p>
                    <a:p>
                      <a:pPr algn="ctr"/>
                      <a:r>
                        <a:rPr lang="en-IN" sz="1200" dirty="0"/>
                        <a:t>of the Society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/>
                        <a:t>Guide and Mentor members </a:t>
                      </a:r>
                    </a:p>
                    <a:p>
                      <a:pPr algn="ctr"/>
                      <a:r>
                        <a:rPr lang="en-IN" sz="1200" dirty="0"/>
                        <a:t>of the EC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6284740"/>
                  </a:ext>
                </a:extLst>
              </a:tr>
              <a:tr h="5176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Meetings</a:t>
                      </a:r>
                      <a:endParaRPr lang="en-IN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Weekly</a:t>
                      </a:r>
                      <a:endParaRPr lang="en-IN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Semi-</a:t>
                      </a:r>
                      <a:r>
                        <a:rPr lang="en-US" sz="1200" dirty="0" err="1"/>
                        <a:t>Anually</a:t>
                      </a:r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(</a:t>
                      </a:r>
                      <a:r>
                        <a:rPr lang="en-US" sz="1200" b="1" dirty="0"/>
                        <a:t>for example</a:t>
                      </a:r>
                      <a:r>
                        <a:rPr lang="en-US" sz="1200" dirty="0"/>
                        <a:t>: Second Sunday of June and December of that calendar year.)</a:t>
                      </a:r>
                      <a:endParaRPr lang="en-IN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Semi-</a:t>
                      </a:r>
                      <a:r>
                        <a:rPr lang="en-US" sz="1200" dirty="0" err="1"/>
                        <a:t>Anually</a:t>
                      </a:r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(</a:t>
                      </a:r>
                      <a:r>
                        <a:rPr lang="en-US" sz="1200" b="1" dirty="0"/>
                        <a:t>for example</a:t>
                      </a:r>
                      <a:r>
                        <a:rPr lang="en-US" sz="1200" dirty="0"/>
                        <a:t>: Second Sunday of June and December of that calendar year.)</a:t>
                      </a:r>
                      <a:endParaRPr lang="en-IN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88574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4D491A5-89C5-6C07-0683-5EEA60D93A48}"/>
              </a:ext>
            </a:extLst>
          </p:cNvPr>
          <p:cNvSpPr txBox="1"/>
          <p:nvPr/>
        </p:nvSpPr>
        <p:spPr>
          <a:xfrm>
            <a:off x="72551" y="6862069"/>
            <a:ext cx="12021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/>
              <a:t>Annual General Meeting (AGM) </a:t>
            </a:r>
            <a:r>
              <a:rPr lang="en-IN" sz="1400" dirty="0"/>
              <a:t>– Last day of </a:t>
            </a:r>
            <a:r>
              <a:rPr lang="en-IN" sz="1400" b="1" dirty="0"/>
              <a:t>August</a:t>
            </a:r>
            <a:r>
              <a:rPr lang="en-IN" sz="1400" dirty="0"/>
              <a:t> every year. The Quorum must be at least 1/5 of the members in the GB.</a:t>
            </a:r>
          </a:p>
        </p:txBody>
      </p:sp>
    </p:spTree>
    <p:extLst>
      <p:ext uri="{BB962C8B-B14F-4D97-AF65-F5344CB8AC3E}">
        <p14:creationId xmlns:p14="http://schemas.microsoft.com/office/powerpoint/2010/main" val="3437961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D332D6-0311-78F7-E0F8-4A2B91377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E3442C3-C85E-3083-26CD-E847322E8ABE}"/>
              </a:ext>
            </a:extLst>
          </p:cNvPr>
          <p:cNvSpPr txBox="1"/>
          <p:nvPr/>
        </p:nvSpPr>
        <p:spPr>
          <a:xfrm>
            <a:off x="207710" y="486741"/>
            <a:ext cx="3331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3200" dirty="0">
                <a:solidFill>
                  <a:prstClr val="white"/>
                </a:solidFill>
                <a:latin typeface="Calibri" panose="020F0502020204030204"/>
              </a:rPr>
              <a:t>Society Structure</a:t>
            </a:r>
          </a:p>
          <a:p>
            <a:pPr>
              <a:defRPr/>
            </a:pPr>
            <a:r>
              <a:rPr lang="en-IN" sz="2400" dirty="0">
                <a:solidFill>
                  <a:prstClr val="white"/>
                </a:solidFill>
                <a:latin typeface="Calibri" panose="020F0502020204030204"/>
              </a:rPr>
              <a:t>(</a:t>
            </a:r>
            <a:r>
              <a:rPr lang="en-IN" sz="2000" dirty="0">
                <a:solidFill>
                  <a:prstClr val="white"/>
                </a:solidFill>
                <a:latin typeface="Calibri" panose="020F0502020204030204"/>
              </a:rPr>
              <a:t>For the Webpage</a:t>
            </a:r>
            <a:r>
              <a:rPr lang="en-IN" sz="2400" dirty="0">
                <a:solidFill>
                  <a:prstClr val="white"/>
                </a:solidFill>
                <a:latin typeface="Calibri" panose="020F0502020204030204"/>
              </a:rPr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BCD3C7-68E1-BE29-391C-D3C22BBC42A2}"/>
              </a:ext>
            </a:extLst>
          </p:cNvPr>
          <p:cNvSpPr/>
          <p:nvPr/>
        </p:nvSpPr>
        <p:spPr>
          <a:xfrm>
            <a:off x="429222" y="5497512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003C57-5564-2BEA-B234-4A70FE62DA04}"/>
              </a:ext>
            </a:extLst>
          </p:cNvPr>
          <p:cNvSpPr txBox="1"/>
          <p:nvPr/>
        </p:nvSpPr>
        <p:spPr>
          <a:xfrm>
            <a:off x="3830505" y="5033718"/>
            <a:ext cx="49565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400" dirty="0"/>
              <a:t>GENERAL BODY / NOMINATION COMMITTEE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3F433C2-DE2C-2F78-1472-52DEC1C78347}"/>
              </a:ext>
            </a:extLst>
          </p:cNvPr>
          <p:cNvSpPr txBox="1"/>
          <p:nvPr/>
        </p:nvSpPr>
        <p:spPr>
          <a:xfrm>
            <a:off x="248349" y="6242860"/>
            <a:ext cx="12026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Ralph Piper</a:t>
            </a:r>
          </a:p>
          <a:p>
            <a:pPr algn="ctr"/>
            <a:r>
              <a:rPr lang="en-IN" sz="1050" dirty="0"/>
              <a:t>(President)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789FB0-72C7-55CF-F7F4-65CFAE809726}"/>
              </a:ext>
            </a:extLst>
          </p:cNvPr>
          <p:cNvSpPr txBox="1"/>
          <p:nvPr/>
        </p:nvSpPr>
        <p:spPr>
          <a:xfrm>
            <a:off x="1619949" y="6242860"/>
            <a:ext cx="12026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Kumar Kunal</a:t>
            </a:r>
          </a:p>
          <a:p>
            <a:pPr algn="ctr"/>
            <a:r>
              <a:rPr lang="en-IN" sz="1050" dirty="0"/>
              <a:t>(Treasurer)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F1A161C-70C9-FBA1-D508-35E6CBB870B7}"/>
              </a:ext>
            </a:extLst>
          </p:cNvPr>
          <p:cNvSpPr txBox="1"/>
          <p:nvPr/>
        </p:nvSpPr>
        <p:spPr>
          <a:xfrm>
            <a:off x="3113469" y="6242860"/>
            <a:ext cx="1469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Rachel Dragwidge</a:t>
            </a:r>
          </a:p>
          <a:p>
            <a:pPr algn="ctr"/>
            <a:r>
              <a:rPr lang="en-IN" sz="1050" dirty="0"/>
              <a:t>(Secretary)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4D064D-FC09-1B0B-2F4A-ACD608824D91}"/>
              </a:ext>
            </a:extLst>
          </p:cNvPr>
          <p:cNvSpPr txBox="1"/>
          <p:nvPr/>
        </p:nvSpPr>
        <p:spPr>
          <a:xfrm>
            <a:off x="4792971" y="6242860"/>
            <a:ext cx="12026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Myron Godfrey</a:t>
            </a:r>
          </a:p>
          <a:p>
            <a:pPr algn="ctr"/>
            <a:r>
              <a:rPr lang="en-IN" sz="1050" dirty="0"/>
              <a:t>(Asst. treasurer and</a:t>
            </a:r>
          </a:p>
          <a:p>
            <a:pPr algn="ctr"/>
            <a:r>
              <a:rPr lang="en-IN" sz="1050" dirty="0"/>
              <a:t> web designer)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403025-B6EE-1530-101C-92F689179712}"/>
              </a:ext>
            </a:extLst>
          </p:cNvPr>
          <p:cNvSpPr txBox="1"/>
          <p:nvPr/>
        </p:nvSpPr>
        <p:spPr>
          <a:xfrm>
            <a:off x="6196396" y="6242860"/>
            <a:ext cx="13331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Michael d’ Rozario</a:t>
            </a:r>
          </a:p>
          <a:p>
            <a:pPr algn="ctr"/>
            <a:r>
              <a:rPr lang="en-IN" sz="1050" dirty="0"/>
              <a:t>(Member)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562D3E2-0BAD-D402-4BE0-43C6E62A51F0}"/>
              </a:ext>
            </a:extLst>
          </p:cNvPr>
          <p:cNvSpPr txBox="1"/>
          <p:nvPr/>
        </p:nvSpPr>
        <p:spPr>
          <a:xfrm>
            <a:off x="7539238" y="6242860"/>
            <a:ext cx="16883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Shalini</a:t>
            </a:r>
          </a:p>
          <a:p>
            <a:pPr algn="ctr"/>
            <a:r>
              <a:rPr lang="en-IN" sz="1050" dirty="0"/>
              <a:t>(Member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599217C-9104-9D4D-3D32-F5832F349FC9}"/>
              </a:ext>
            </a:extLst>
          </p:cNvPr>
          <p:cNvSpPr txBox="1"/>
          <p:nvPr/>
        </p:nvSpPr>
        <p:spPr>
          <a:xfrm>
            <a:off x="9262948" y="6242860"/>
            <a:ext cx="12026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Tenzing Moktan</a:t>
            </a:r>
          </a:p>
          <a:p>
            <a:pPr algn="ctr"/>
            <a:r>
              <a:rPr lang="en-IN" sz="1050" dirty="0"/>
              <a:t>(Member)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EBADF56-4373-9718-52CC-CCFC6DA5CAA6}"/>
              </a:ext>
            </a:extLst>
          </p:cNvPr>
          <p:cNvSpPr txBox="1"/>
          <p:nvPr/>
        </p:nvSpPr>
        <p:spPr>
          <a:xfrm>
            <a:off x="10822298" y="6242860"/>
            <a:ext cx="12026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Open</a:t>
            </a:r>
          </a:p>
          <a:p>
            <a:pPr algn="ctr"/>
            <a:r>
              <a:rPr lang="en-IN" sz="1050" dirty="0"/>
              <a:t>(Member)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D11E3F-D4C6-CE53-84A6-1ADAE7569CB8}"/>
              </a:ext>
            </a:extLst>
          </p:cNvPr>
          <p:cNvSpPr/>
          <p:nvPr/>
        </p:nvSpPr>
        <p:spPr>
          <a:xfrm>
            <a:off x="1933988" y="5497512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1AC937-069E-B55D-031F-8006CCDEB734}"/>
              </a:ext>
            </a:extLst>
          </p:cNvPr>
          <p:cNvSpPr/>
          <p:nvPr/>
        </p:nvSpPr>
        <p:spPr>
          <a:xfrm>
            <a:off x="4943520" y="5497512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DA046E-6809-C876-9E4B-09A091E5755A}"/>
              </a:ext>
            </a:extLst>
          </p:cNvPr>
          <p:cNvSpPr/>
          <p:nvPr/>
        </p:nvSpPr>
        <p:spPr>
          <a:xfrm>
            <a:off x="3438754" y="5497512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8529EA-B33E-4756-8CD3-3C2438984115}"/>
              </a:ext>
            </a:extLst>
          </p:cNvPr>
          <p:cNvSpPr/>
          <p:nvPr/>
        </p:nvSpPr>
        <p:spPr>
          <a:xfrm>
            <a:off x="6448286" y="5497512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5BBC44-C9D6-6CB1-DF4A-267C3BED7BB9}"/>
              </a:ext>
            </a:extLst>
          </p:cNvPr>
          <p:cNvSpPr/>
          <p:nvPr/>
        </p:nvSpPr>
        <p:spPr>
          <a:xfrm>
            <a:off x="7953052" y="5497512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E3D1454-C690-E7DC-DE29-EA47C641DE51}"/>
              </a:ext>
            </a:extLst>
          </p:cNvPr>
          <p:cNvSpPr/>
          <p:nvPr/>
        </p:nvSpPr>
        <p:spPr>
          <a:xfrm>
            <a:off x="10962581" y="5497512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DC1A9D2-3114-17BA-CA8F-3E80F3455DE5}"/>
              </a:ext>
            </a:extLst>
          </p:cNvPr>
          <p:cNvSpPr/>
          <p:nvPr/>
        </p:nvSpPr>
        <p:spPr>
          <a:xfrm>
            <a:off x="9457818" y="5497512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CBC9923-6F95-5772-8CC1-10F4213EF6E6}"/>
              </a:ext>
            </a:extLst>
          </p:cNvPr>
          <p:cNvSpPr/>
          <p:nvPr/>
        </p:nvSpPr>
        <p:spPr>
          <a:xfrm>
            <a:off x="1113950" y="3696516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0AB03A-ADEF-036B-A165-B87317A6DA6C}"/>
              </a:ext>
            </a:extLst>
          </p:cNvPr>
          <p:cNvSpPr txBox="1"/>
          <p:nvPr/>
        </p:nvSpPr>
        <p:spPr>
          <a:xfrm>
            <a:off x="3617720" y="3209597"/>
            <a:ext cx="49565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400" dirty="0"/>
              <a:t>EXECUTIVE COMMITTEE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9C1576-5B3A-38E5-6CFA-BEA976676E84}"/>
              </a:ext>
            </a:extLst>
          </p:cNvPr>
          <p:cNvSpPr txBox="1"/>
          <p:nvPr/>
        </p:nvSpPr>
        <p:spPr>
          <a:xfrm>
            <a:off x="933077" y="4441864"/>
            <a:ext cx="12026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Sedhar Ball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41A3C21-DCA7-F728-DD5A-6ACB826F7F3B}"/>
              </a:ext>
            </a:extLst>
          </p:cNvPr>
          <p:cNvSpPr txBox="1"/>
          <p:nvPr/>
        </p:nvSpPr>
        <p:spPr>
          <a:xfrm>
            <a:off x="2466727" y="4441864"/>
            <a:ext cx="12026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" indent="0"/>
            <a:r>
              <a:rPr lang="en-IN" sz="1050" dirty="0"/>
              <a:t>Drenko Pureval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F4A8671-B9D2-9F96-967B-6D76FDD5338C}"/>
              </a:ext>
            </a:extLst>
          </p:cNvPr>
          <p:cNvSpPr txBox="1"/>
          <p:nvPr/>
        </p:nvSpPr>
        <p:spPr>
          <a:xfrm>
            <a:off x="4000377" y="4441864"/>
            <a:ext cx="12677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1050" dirty="0"/>
              <a:t>Doug McGuire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665AD0C-ADBB-BBDC-94B7-0EEDB89352AD}"/>
              </a:ext>
            </a:extLst>
          </p:cNvPr>
          <p:cNvSpPr txBox="1"/>
          <p:nvPr/>
        </p:nvSpPr>
        <p:spPr>
          <a:xfrm>
            <a:off x="5477699" y="4441864"/>
            <a:ext cx="134471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" indent="0"/>
            <a:r>
              <a:rPr lang="en-IN" sz="1050" dirty="0"/>
              <a:t>Desmond Meyers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E130AA3-6D1E-4A8B-6DD5-4D908AAF8C34}"/>
              </a:ext>
            </a:extLst>
          </p:cNvPr>
          <p:cNvSpPr txBox="1"/>
          <p:nvPr/>
        </p:nvSpPr>
        <p:spPr>
          <a:xfrm>
            <a:off x="7031599" y="4441864"/>
            <a:ext cx="122618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1050" dirty="0"/>
              <a:t>Pooja Gurung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85A0723-195C-3E78-1805-FA0350161A65}"/>
              </a:ext>
            </a:extLst>
          </p:cNvPr>
          <p:cNvSpPr txBox="1"/>
          <p:nvPr/>
        </p:nvSpPr>
        <p:spPr>
          <a:xfrm>
            <a:off x="8223966" y="4441864"/>
            <a:ext cx="16883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Rachel Dragwidge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F4DC9B3-C8AF-DBD8-CC3C-B14C6744B2BC}"/>
              </a:ext>
            </a:extLst>
          </p:cNvPr>
          <p:cNvSpPr txBox="1"/>
          <p:nvPr/>
        </p:nvSpPr>
        <p:spPr>
          <a:xfrm>
            <a:off x="9947676" y="4441864"/>
            <a:ext cx="12026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Ralph Piper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1C09848-6AE8-44CA-1787-E95FF200E2F5}"/>
              </a:ext>
            </a:extLst>
          </p:cNvPr>
          <p:cNvSpPr/>
          <p:nvPr/>
        </p:nvSpPr>
        <p:spPr>
          <a:xfrm>
            <a:off x="2618716" y="3696516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EF5404D-F26A-88A1-E2BC-F384800561FB}"/>
              </a:ext>
            </a:extLst>
          </p:cNvPr>
          <p:cNvSpPr/>
          <p:nvPr/>
        </p:nvSpPr>
        <p:spPr>
          <a:xfrm>
            <a:off x="5628248" y="3696516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18D4BC-9185-3023-3580-088404729D5D}"/>
              </a:ext>
            </a:extLst>
          </p:cNvPr>
          <p:cNvSpPr/>
          <p:nvPr/>
        </p:nvSpPr>
        <p:spPr>
          <a:xfrm>
            <a:off x="4123482" y="3696516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8D4A08-7E02-724D-C5C4-EBF0ECC0F398}"/>
              </a:ext>
            </a:extLst>
          </p:cNvPr>
          <p:cNvSpPr/>
          <p:nvPr/>
        </p:nvSpPr>
        <p:spPr>
          <a:xfrm>
            <a:off x="7133014" y="3696516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4D78AC7-07FA-FE6D-5130-3E07668E9524}"/>
              </a:ext>
            </a:extLst>
          </p:cNvPr>
          <p:cNvSpPr/>
          <p:nvPr/>
        </p:nvSpPr>
        <p:spPr>
          <a:xfrm>
            <a:off x="8637780" y="3696516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0DD3CCD-F86B-2A38-4747-49C33958E9C8}"/>
              </a:ext>
            </a:extLst>
          </p:cNvPr>
          <p:cNvSpPr/>
          <p:nvPr/>
        </p:nvSpPr>
        <p:spPr>
          <a:xfrm>
            <a:off x="10142546" y="3696516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47B8905-4E3A-9AB0-2400-1264CCFA694B}"/>
              </a:ext>
            </a:extLst>
          </p:cNvPr>
          <p:cNvSpPr/>
          <p:nvPr/>
        </p:nvSpPr>
        <p:spPr>
          <a:xfrm>
            <a:off x="3504506" y="1878997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FDC167-2292-E05F-D8CC-56CB2085F9E0}"/>
              </a:ext>
            </a:extLst>
          </p:cNvPr>
          <p:cNvSpPr txBox="1"/>
          <p:nvPr/>
        </p:nvSpPr>
        <p:spPr>
          <a:xfrm>
            <a:off x="3323633" y="2624345"/>
            <a:ext cx="12026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John Ball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2477946-C38C-527B-A20E-7B6991A88890}"/>
              </a:ext>
            </a:extLst>
          </p:cNvPr>
          <p:cNvSpPr txBox="1"/>
          <p:nvPr/>
        </p:nvSpPr>
        <p:spPr>
          <a:xfrm>
            <a:off x="4938932" y="2624344"/>
            <a:ext cx="10506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50" dirty="0"/>
              <a:t>Patricia Gruber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625063D-1FF7-73AB-DDD1-EF202028B412}"/>
              </a:ext>
            </a:extLst>
          </p:cNvPr>
          <p:cNvSpPr txBox="1"/>
          <p:nvPr/>
        </p:nvSpPr>
        <p:spPr>
          <a:xfrm>
            <a:off x="6476099" y="2624345"/>
            <a:ext cx="103835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1050" dirty="0"/>
              <a:t>Roy Robinson 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018766C-5EF3-C727-1060-93931D43C443}"/>
              </a:ext>
            </a:extLst>
          </p:cNvPr>
          <p:cNvSpPr/>
          <p:nvPr/>
        </p:nvSpPr>
        <p:spPr>
          <a:xfrm>
            <a:off x="5009272" y="1878997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721FE07-CFE6-0AE5-8400-6CECE48FD79F}"/>
              </a:ext>
            </a:extLst>
          </p:cNvPr>
          <p:cNvSpPr/>
          <p:nvPr/>
        </p:nvSpPr>
        <p:spPr>
          <a:xfrm>
            <a:off x="6514038" y="1878997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EC11F0D-EED4-0C96-FD56-9AA1CA55D309}"/>
              </a:ext>
            </a:extLst>
          </p:cNvPr>
          <p:cNvSpPr txBox="1"/>
          <p:nvPr/>
        </p:nvSpPr>
        <p:spPr>
          <a:xfrm>
            <a:off x="3665363" y="1418058"/>
            <a:ext cx="49565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400" dirty="0"/>
              <a:t>BOARD OF TRUSTEES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8445931-315D-F933-33AB-2B1C96567EC8}"/>
              </a:ext>
            </a:extLst>
          </p:cNvPr>
          <p:cNvSpPr txBox="1"/>
          <p:nvPr/>
        </p:nvSpPr>
        <p:spPr>
          <a:xfrm>
            <a:off x="8128106" y="2647256"/>
            <a:ext cx="6900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1050" dirty="0"/>
              <a:t>Masood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DF07956-A2CF-31BA-724D-C97E3CDFF630}"/>
              </a:ext>
            </a:extLst>
          </p:cNvPr>
          <p:cNvSpPr/>
          <p:nvPr/>
        </p:nvSpPr>
        <p:spPr>
          <a:xfrm>
            <a:off x="7995714" y="1901908"/>
            <a:ext cx="834012" cy="7410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</p:spTree>
    <p:extLst>
      <p:ext uri="{BB962C8B-B14F-4D97-AF65-F5344CB8AC3E}">
        <p14:creationId xmlns:p14="http://schemas.microsoft.com/office/powerpoint/2010/main" val="1323033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88D6D4-05D1-BA40-FC6C-9330CD337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CD7CB2-BF7B-F2BA-69CE-4C5FC8A34303}"/>
              </a:ext>
            </a:extLst>
          </p:cNvPr>
          <p:cNvSpPr txBox="1"/>
          <p:nvPr/>
        </p:nvSpPr>
        <p:spPr>
          <a:xfrm>
            <a:off x="207710" y="486741"/>
            <a:ext cx="3331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3200" dirty="0">
                <a:solidFill>
                  <a:prstClr val="white"/>
                </a:solidFill>
                <a:latin typeface="Calibri" panose="020F0502020204030204"/>
              </a:rPr>
              <a:t>Banking Update</a:t>
            </a:r>
          </a:p>
        </p:txBody>
      </p:sp>
    </p:spTree>
    <p:extLst>
      <p:ext uri="{BB962C8B-B14F-4D97-AF65-F5344CB8AC3E}">
        <p14:creationId xmlns:p14="http://schemas.microsoft.com/office/powerpoint/2010/main" val="661401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F1415B-4EF7-20C4-F580-A2C6EC08C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CDB2B9-C928-A6DC-7835-8F96D43FA3A1}"/>
              </a:ext>
            </a:extLst>
          </p:cNvPr>
          <p:cNvSpPr txBox="1"/>
          <p:nvPr/>
        </p:nvSpPr>
        <p:spPr>
          <a:xfrm>
            <a:off x="207710" y="486741"/>
            <a:ext cx="3331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IN" sz="3200" dirty="0">
                <a:solidFill>
                  <a:prstClr val="white"/>
                </a:solidFill>
                <a:latin typeface="Calibri" panose="020F0502020204030204"/>
              </a:rPr>
              <a:t>Open Items</a:t>
            </a:r>
          </a:p>
        </p:txBody>
      </p:sp>
    </p:spTree>
    <p:extLst>
      <p:ext uri="{BB962C8B-B14F-4D97-AF65-F5344CB8AC3E}">
        <p14:creationId xmlns:p14="http://schemas.microsoft.com/office/powerpoint/2010/main" val="494494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3049</TotalTime>
  <Words>1246</Words>
  <Application>Microsoft Office PowerPoint</Application>
  <PresentationFormat>Custom</PresentationFormat>
  <Paragraphs>268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Abigail Piper</dc:creator>
  <cp:lastModifiedBy>Abigail Piper</cp:lastModifiedBy>
  <cp:revision>64</cp:revision>
  <dcterms:created xsi:type="dcterms:W3CDTF">2024-12-28T09:08:54Z</dcterms:created>
  <dcterms:modified xsi:type="dcterms:W3CDTF">2025-09-01T12:53:24Z</dcterms:modified>
</cp:coreProperties>
</file>